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notesMasterIdLst>
    <p:notesMasterId r:id="rId63"/>
  </p:notesMasterIdLst>
  <p:handoutMasterIdLst>
    <p:handoutMasterId r:id="rId64"/>
  </p:handoutMasterIdLst>
  <p:sldIdLst>
    <p:sldId id="256" r:id="rId2"/>
    <p:sldId id="280" r:id="rId3"/>
    <p:sldId id="398" r:id="rId4"/>
    <p:sldId id="326" r:id="rId5"/>
    <p:sldId id="334" r:id="rId6"/>
    <p:sldId id="327" r:id="rId7"/>
    <p:sldId id="329" r:id="rId8"/>
    <p:sldId id="331" r:id="rId9"/>
    <p:sldId id="339" r:id="rId10"/>
    <p:sldId id="341" r:id="rId11"/>
    <p:sldId id="336" r:id="rId12"/>
    <p:sldId id="410" r:id="rId13"/>
    <p:sldId id="285" r:id="rId14"/>
    <p:sldId id="349" r:id="rId15"/>
    <p:sldId id="350" r:id="rId16"/>
    <p:sldId id="354" r:id="rId17"/>
    <p:sldId id="355" r:id="rId18"/>
    <p:sldId id="348" r:id="rId19"/>
    <p:sldId id="352" r:id="rId20"/>
    <p:sldId id="356" r:id="rId21"/>
    <p:sldId id="353" r:id="rId22"/>
    <p:sldId id="359" r:id="rId23"/>
    <p:sldId id="378" r:id="rId24"/>
    <p:sldId id="361" r:id="rId25"/>
    <p:sldId id="366" r:id="rId26"/>
    <p:sldId id="367" r:id="rId27"/>
    <p:sldId id="368" r:id="rId28"/>
    <p:sldId id="371" r:id="rId29"/>
    <p:sldId id="373" r:id="rId30"/>
    <p:sldId id="370" r:id="rId31"/>
    <p:sldId id="380" r:id="rId32"/>
    <p:sldId id="408" r:id="rId33"/>
    <p:sldId id="399" r:id="rId34"/>
    <p:sldId id="372" r:id="rId35"/>
    <p:sldId id="369" r:id="rId36"/>
    <p:sldId id="375" r:id="rId37"/>
    <p:sldId id="415" r:id="rId38"/>
    <p:sldId id="376" r:id="rId39"/>
    <p:sldId id="379" r:id="rId40"/>
    <p:sldId id="364" r:id="rId41"/>
    <p:sldId id="400" r:id="rId42"/>
    <p:sldId id="384" r:id="rId43"/>
    <p:sldId id="383" r:id="rId44"/>
    <p:sldId id="388" r:id="rId45"/>
    <p:sldId id="340" r:id="rId46"/>
    <p:sldId id="382" r:id="rId47"/>
    <p:sldId id="412" r:id="rId48"/>
    <p:sldId id="385" r:id="rId49"/>
    <p:sldId id="391" r:id="rId50"/>
    <p:sldId id="389" r:id="rId51"/>
    <p:sldId id="312" r:id="rId52"/>
    <p:sldId id="414" r:id="rId53"/>
    <p:sldId id="409" r:id="rId54"/>
    <p:sldId id="413" r:id="rId55"/>
    <p:sldId id="403" r:id="rId56"/>
    <p:sldId id="404" r:id="rId57"/>
    <p:sldId id="405" r:id="rId58"/>
    <p:sldId id="406" r:id="rId59"/>
    <p:sldId id="407" r:id="rId60"/>
    <p:sldId id="337" r:id="rId61"/>
    <p:sldId id="298" r:id="rId6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 autoAdjust="0"/>
    <p:restoredTop sz="94660"/>
  </p:normalViewPr>
  <p:slideViewPr>
    <p:cSldViewPr>
      <p:cViewPr>
        <p:scale>
          <a:sx n="125" d="100"/>
          <a:sy n="125" d="100"/>
        </p:scale>
        <p:origin x="-390" y="-150"/>
      </p:cViewPr>
      <p:guideLst>
        <p:guide orient="horz" pos="144"/>
        <p:guide orient="horz" pos="4176"/>
        <p:guide pos="3120"/>
        <p:guide pos="5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210" y="-102"/>
      </p:cViewPr>
      <p:guideLst>
        <p:guide orient="horz" pos="2928"/>
        <p:guide pos="2208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4DB13D3-EB0C-4C3D-BA0F-2FEA39D216F0}" type="datetime1">
              <a:rPr lang="en-US"/>
              <a:pPr>
                <a:defRPr/>
              </a:pPr>
              <a:t>3/21/2013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89A622E-806E-4F7B-9596-F75A4FAA7E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71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8806E4C-6135-43D8-A072-C5E848C1D945}" type="datetime1">
              <a:rPr lang="en-US"/>
              <a:pPr>
                <a:defRPr/>
              </a:pPr>
              <a:t>3/21/2013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E848382-44B7-4E64-883F-91793A42D2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76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7" charset="-128"/>
        <a:cs typeface="ＭＳ Ｐゴシック" pitchFamily="4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4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Ignorable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B1D09D0-C485-4776-9E0F-1F7904E8838F}" type="slidenum">
              <a:rPr lang="en-US" sz="1200" smtClean="0"/>
              <a:pPr eaLnBrk="1" hangingPunct="1"/>
              <a:t>43</a:t>
            </a:fld>
            <a:endParaRPr lang="en-US" sz="12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D9DAB45-7A44-4D16-9BD7-76DEE46C04AC}" type="slidenum">
              <a:rPr lang="en-US" sz="1200" smtClean="0"/>
              <a:pPr eaLnBrk="1" hangingPunct="1"/>
              <a:t>61</a:t>
            </a:fld>
            <a:endParaRPr 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1800"/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4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3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 flipH="1">
            <a:off x="228600" y="6402388"/>
            <a:ext cx="2819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73038">
              <a:lnSpc>
                <a:spcPct val="90000"/>
              </a:lnSpc>
              <a:tabLst>
                <a:tab pos="230188" algn="l"/>
              </a:tabLst>
            </a:pPr>
            <a:fld id="{97995C94-225D-4E8F-BC21-1EE32CF9BEE1}" type="slidenum"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pPr defTabSz="173038">
                <a:lnSpc>
                  <a:spcPct val="90000"/>
                </a:lnSpc>
                <a:tabLst>
                  <a:tab pos="230188" algn="l"/>
                </a:tabLst>
              </a:pPr>
              <a:t>‹#›</a:t>
            </a:fld>
            <a:r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Managed by UT-Battelle</a:t>
            </a:r>
            <a:br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for the U.S. Department of Energy</a:t>
            </a:r>
          </a:p>
        </p:txBody>
      </p:sp>
      <p:pic>
        <p:nvPicPr>
          <p:cNvPr id="1029" name="Content Placeholder 10" descr="ORNL emboss_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ＭＳ Ｐゴシック" pitchFamily="47" charset="-128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charset="0"/>
        <a:buChar char="–"/>
        <a:defRPr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charset="0"/>
        <a:buChar char="»"/>
        <a:defRPr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enx1@ornl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htmlpreview.github.com/?https://raw.github.com/ControlSystemStudio/cs-studio/master/applications/plugins/org.csstudio.opibuilder/html/script/ScriptUtil/index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jpeg"/><Relationship Id="rId9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ics-web.sns.ornl.gov/webopi/ms" TargetMode="External"/><Relationship Id="rId2" Type="http://schemas.openxmlformats.org/officeDocument/2006/relationships/hyperlink" Target="http://ics-web.sns.ornl.gov/webop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apps/trac/cs-studio/wiki/BO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tmlpreview.github.com/?https://github.com/ControlSystemStudio/cs-studio/blob/master/applications/plugins/org.csstudio.opibuilder/html/ChangeLog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70640" y="702245"/>
            <a:ext cx="4877435" cy="1818959"/>
          </a:xfrm>
        </p:spPr>
        <p:txBody>
          <a:bodyPr/>
          <a:lstStyle/>
          <a:p>
            <a:pPr eaLnBrk="1" hangingPunct="1"/>
            <a:r>
              <a:rPr lang="en-US" sz="4400" dirty="0" smtClean="0">
                <a:solidFill>
                  <a:schemeClr val="accent4"/>
                </a:solidFill>
                <a:ea typeface="ＭＳ Ｐゴシック" pitchFamily="34" charset="-128"/>
              </a:rPr>
              <a:t>B</a:t>
            </a:r>
            <a:r>
              <a:rPr lang="en-US" sz="4400" dirty="0" smtClean="0">
                <a:ea typeface="ＭＳ Ｐゴシック" pitchFamily="34" charset="-128"/>
              </a:rPr>
              <a:t>est </a:t>
            </a:r>
            <a:r>
              <a:rPr lang="en-US" sz="4400" dirty="0" smtClean="0">
                <a:solidFill>
                  <a:schemeClr val="accent4"/>
                </a:solidFill>
                <a:ea typeface="ＭＳ Ｐゴシック" pitchFamily="34" charset="-128"/>
              </a:rPr>
              <a:t>O</a:t>
            </a:r>
            <a:r>
              <a:rPr lang="en-US" sz="4400" dirty="0" smtClean="0">
                <a:ea typeface="ＭＳ Ｐゴシック" pitchFamily="34" charset="-128"/>
              </a:rPr>
              <a:t>PI, </a:t>
            </a:r>
            <a:r>
              <a:rPr lang="en-US" sz="4400" dirty="0" smtClean="0">
                <a:solidFill>
                  <a:schemeClr val="accent4"/>
                </a:solidFill>
                <a:ea typeface="ＭＳ Ｐゴシック" pitchFamily="34" charset="-128"/>
              </a:rPr>
              <a:t>Y</a:t>
            </a:r>
            <a:r>
              <a:rPr lang="en-US" sz="4400" dirty="0" smtClean="0">
                <a:ea typeface="ＭＳ Ｐゴシック" pitchFamily="34" charset="-128"/>
              </a:rPr>
              <a:t>et (BOY)</a:t>
            </a:r>
            <a:br>
              <a:rPr lang="en-US" sz="4400" dirty="0" smtClean="0">
                <a:ea typeface="ＭＳ Ｐゴシック" pitchFamily="34" charset="-128"/>
              </a:rPr>
            </a:br>
            <a:endParaRPr lang="en-US" sz="4400" dirty="0" smtClean="0">
              <a:ea typeface="ＭＳ Ｐゴシック" pitchFamily="34" charset="-128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17475" y="2667000"/>
            <a:ext cx="4953790" cy="2472472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Xihui Chen, Kay Kasemir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  <a:hlinkClick r:id="rId2"/>
              </a:rPr>
              <a:t>chenx1@ornl.gov</a:t>
            </a:r>
            <a:endParaRPr lang="en-US" dirty="0" smtClean="0">
              <a:ea typeface="ＭＳ Ｐゴシック" pitchFamily="34" charset="-128"/>
            </a:endParaRP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April, 2013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IHEP</a:t>
            </a: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9688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Edit First OPI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1678" y="1061191"/>
            <a:ext cx="5008082" cy="391799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ea typeface="ＭＳ Ｐゴシック" pitchFamily="34" charset="-128"/>
                <a:cs typeface="Arial" pitchFamily="34" charset="0"/>
              </a:rPr>
              <a:t>Right click CSS Project in navigator: </a:t>
            </a:r>
            <a:r>
              <a:rPr lang="en-US" sz="2000" i="1" dirty="0" smtClean="0">
                <a:ea typeface="ＭＳ Ｐゴシック" pitchFamily="34" charset="-128"/>
                <a:cs typeface="Arial" pitchFamily="34" charset="0"/>
              </a:rPr>
              <a:t>New</a:t>
            </a:r>
            <a:r>
              <a:rPr lang="en-US" sz="2000" dirty="0" smtClean="0">
                <a:ea typeface="ＭＳ Ｐゴシック" pitchFamily="34" charset="-128"/>
                <a:cs typeface="Arial" pitchFamily="34" charset="0"/>
              </a:rPr>
              <a:t>, </a:t>
            </a:r>
            <a:r>
              <a:rPr lang="en-US" sz="2000" i="1" dirty="0" smtClean="0">
                <a:ea typeface="ＭＳ Ｐゴシック" pitchFamily="34" charset="-128"/>
                <a:cs typeface="Arial" pitchFamily="34" charset="0"/>
              </a:rPr>
              <a:t>OPI File</a:t>
            </a:r>
            <a:r>
              <a:rPr lang="en-US" sz="2000" dirty="0" smtClean="0">
                <a:ea typeface="ＭＳ Ｐゴシック" pitchFamily="34" charset="-128"/>
                <a:cs typeface="Arial" pitchFamily="34" charset="0"/>
              </a:rPr>
              <a:t>, call it </a:t>
            </a:r>
            <a:r>
              <a:rPr lang="ja-JP" altLang="en-US" sz="2000" dirty="0" smtClean="0">
                <a:ea typeface="ＭＳ Ｐゴシック" pitchFamily="34" charset="-128"/>
                <a:cs typeface="Arial" pitchFamily="34" charset="0"/>
              </a:rPr>
              <a:t>“</a:t>
            </a:r>
            <a:r>
              <a:rPr lang="en-US" altLang="ja-JP" sz="2000" dirty="0" err="1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  <a:cs typeface="Arial" pitchFamily="34" charset="0"/>
              </a:rPr>
              <a:t>first.opi</a:t>
            </a:r>
            <a:r>
              <a:rPr lang="ja-JP" altLang="en-US" sz="2000" dirty="0" smtClean="0">
                <a:ea typeface="ＭＳ Ｐゴシック" pitchFamily="34" charset="-128"/>
                <a:cs typeface="Arial" pitchFamily="34" charset="0"/>
              </a:rPr>
              <a:t>”</a:t>
            </a:r>
            <a:endParaRPr lang="en-US" altLang="ja-JP" sz="2000" i="1" dirty="0" smtClean="0">
              <a:ea typeface="ＭＳ Ｐゴシック" pitchFamily="34" charset="-128"/>
              <a:cs typeface="Arial" pitchFamily="34" charset="0"/>
            </a:endParaRPr>
          </a:p>
          <a:p>
            <a:pPr lvl="1"/>
            <a:r>
              <a:rPr lang="en-US" sz="1600" i="1" dirty="0" smtClean="0">
                <a:ea typeface="ＭＳ Ｐゴシック" pitchFamily="34" charset="-128"/>
                <a:cs typeface="Arial" pitchFamily="34" charset="0"/>
              </a:rPr>
              <a:t>Or </a:t>
            </a:r>
            <a:r>
              <a:rPr lang="en-US" sz="1600" dirty="0" smtClean="0">
                <a:ea typeface="ＭＳ Ｐゴシック" pitchFamily="34" charset="-128"/>
                <a:cs typeface="Arial" pitchFamily="34" charset="0"/>
              </a:rPr>
              <a:t>Menu </a:t>
            </a:r>
            <a:r>
              <a:rPr lang="en-US" sz="1600" i="1" dirty="0" smtClean="0">
                <a:ea typeface="ＭＳ Ｐゴシック" pitchFamily="34" charset="-128"/>
                <a:cs typeface="Arial" pitchFamily="34" charset="0"/>
              </a:rPr>
              <a:t>File</a:t>
            </a:r>
            <a:r>
              <a:rPr lang="en-US" sz="1600" dirty="0" smtClean="0">
                <a:ea typeface="ＭＳ Ｐゴシック" pitchFamily="34" charset="-128"/>
                <a:cs typeface="Arial" pitchFamily="34" charset="0"/>
              </a:rPr>
              <a:t>, </a:t>
            </a:r>
            <a:r>
              <a:rPr lang="en-US" sz="1600" i="1" dirty="0" smtClean="0">
                <a:ea typeface="ＭＳ Ｐゴシック" pitchFamily="34" charset="-128"/>
                <a:cs typeface="Arial" pitchFamily="34" charset="0"/>
              </a:rPr>
              <a:t>New</a:t>
            </a:r>
            <a:r>
              <a:rPr lang="en-US" sz="1600" dirty="0" smtClean="0">
                <a:ea typeface="ＭＳ Ｐゴシック" pitchFamily="34" charset="-128"/>
                <a:cs typeface="Arial" pitchFamily="34" charset="0"/>
              </a:rPr>
              <a:t>, </a:t>
            </a:r>
            <a:r>
              <a:rPr lang="en-US" sz="1600" i="1" dirty="0" smtClean="0">
                <a:ea typeface="ＭＳ Ｐゴシック" pitchFamily="34" charset="-128"/>
                <a:cs typeface="Arial" pitchFamily="34" charset="0"/>
              </a:rPr>
              <a:t>BOY</a:t>
            </a:r>
            <a:r>
              <a:rPr lang="en-US" sz="1600" dirty="0" smtClean="0">
                <a:ea typeface="ＭＳ Ｐゴシック" pitchFamily="34" charset="-128"/>
                <a:cs typeface="Arial" pitchFamily="34" charset="0"/>
              </a:rPr>
              <a:t>, </a:t>
            </a:r>
            <a:r>
              <a:rPr lang="en-US" sz="1600" i="1" dirty="0" smtClean="0">
                <a:ea typeface="ＭＳ Ｐゴシック" pitchFamily="34" charset="-128"/>
                <a:cs typeface="Arial" pitchFamily="34" charset="0"/>
              </a:rPr>
              <a:t>OPI File</a:t>
            </a:r>
            <a:endParaRPr lang="en-US" sz="1600" dirty="0" smtClean="0">
              <a:ea typeface="ＭＳ Ｐゴシック" pitchFamily="34" charset="-128"/>
              <a:cs typeface="Arial" pitchFamily="34" charset="0"/>
            </a:endParaRPr>
          </a:p>
          <a:p>
            <a:pPr marL="407988" indent="-457200">
              <a:buFont typeface="Calibri" pitchFamily="34" charset="0"/>
              <a:buAutoNum type="arabicPeriod"/>
            </a:pPr>
            <a:r>
              <a:rPr lang="en-US" sz="2000" dirty="0" smtClean="0">
                <a:ea typeface="ＭＳ Ｐゴシック" pitchFamily="34" charset="-128"/>
                <a:cs typeface="Arial" pitchFamily="34" charset="0"/>
              </a:rPr>
              <a:t>Drag widget Knob from palette to editor</a:t>
            </a:r>
          </a:p>
          <a:p>
            <a:pPr marL="407988" indent="-457200">
              <a:buFont typeface="Calibri" pitchFamily="34" charset="0"/>
              <a:buAutoNum type="arabicPeriod"/>
            </a:pPr>
            <a:r>
              <a:rPr lang="en-US" sz="2000" dirty="0" smtClean="0">
                <a:ea typeface="ＭＳ Ｐゴシック" pitchFamily="34" charset="-128"/>
                <a:cs typeface="Arial" pitchFamily="34" charset="0"/>
              </a:rPr>
              <a:t>Input </a:t>
            </a:r>
            <a:r>
              <a:rPr lang="en-US" sz="2000" b="0" i="1" dirty="0" smtClean="0">
                <a:ea typeface="ＭＳ Ｐゴシック" pitchFamily="34" charset="-128"/>
                <a:cs typeface="Arial" pitchFamily="34" charset="0"/>
              </a:rPr>
              <a:t>sim://noise</a:t>
            </a:r>
            <a:r>
              <a:rPr lang="en-US" sz="2000" dirty="0" smtClean="0">
                <a:ea typeface="ＭＳ Ｐゴシック" pitchFamily="34" charset="-128"/>
                <a:cs typeface="Arial" pitchFamily="34" charset="0"/>
              </a:rPr>
              <a:t> as the PV name in Properties view</a:t>
            </a:r>
          </a:p>
          <a:p>
            <a:pPr marL="407988" indent="-457200">
              <a:buFont typeface="Calibri" pitchFamily="34" charset="0"/>
              <a:buAutoNum type="arabicPeriod"/>
            </a:pPr>
            <a:r>
              <a:rPr lang="en-US" sz="2000" dirty="0" smtClean="0">
                <a:ea typeface="ＭＳ Ｐゴシック" pitchFamily="34" charset="-128"/>
                <a:cs typeface="Arial" pitchFamily="34" charset="0"/>
              </a:rPr>
              <a:t>Click the </a:t>
            </a:r>
            <a:r>
              <a:rPr lang="ja-JP" altLang="en-US" sz="2000" dirty="0" smtClean="0">
                <a:ea typeface="ＭＳ Ｐゴシック" pitchFamily="34" charset="-128"/>
                <a:cs typeface="Arial" pitchFamily="34" charset="0"/>
              </a:rPr>
              <a:t>“</a:t>
            </a:r>
            <a:r>
              <a:rPr lang="en-US" altLang="ja-JP" sz="2000" dirty="0" smtClean="0">
                <a:ea typeface="ＭＳ Ｐゴシック" pitchFamily="34" charset="-128"/>
                <a:cs typeface="Arial" pitchFamily="34" charset="0"/>
              </a:rPr>
              <a:t>Run</a:t>
            </a:r>
            <a:r>
              <a:rPr lang="ja-JP" altLang="en-US" sz="2000" dirty="0" smtClean="0">
                <a:ea typeface="ＭＳ Ｐゴシック" pitchFamily="34" charset="-128"/>
                <a:cs typeface="Arial" pitchFamily="34" charset="0"/>
              </a:rPr>
              <a:t>”</a:t>
            </a:r>
            <a:r>
              <a:rPr lang="en-US" altLang="ja-JP" sz="2000" dirty="0" smtClean="0">
                <a:ea typeface="ＭＳ Ｐゴシック" pitchFamily="34" charset="-128"/>
                <a:cs typeface="Arial" pitchFamily="34" charset="0"/>
              </a:rPr>
              <a:t>      button (or </a:t>
            </a:r>
            <a:r>
              <a:rPr lang="en-US" altLang="ja-JP" sz="2000" dirty="0" err="1" smtClean="0">
                <a:ea typeface="ＭＳ Ｐゴシック" pitchFamily="34" charset="-128"/>
                <a:cs typeface="Arial" pitchFamily="34" charset="0"/>
              </a:rPr>
              <a:t>Ctrl+G</a:t>
            </a:r>
            <a:r>
              <a:rPr lang="en-US" altLang="ja-JP" sz="2000" dirty="0" smtClean="0">
                <a:ea typeface="ＭＳ Ｐゴシック" pitchFamily="34" charset="-128"/>
                <a:cs typeface="Arial" pitchFamily="34" charset="0"/>
              </a:rPr>
              <a:t>) to execute!</a:t>
            </a:r>
          </a:p>
          <a:p>
            <a:pPr marL="0" indent="0">
              <a:buFont typeface="Symbol" pitchFamily="18" charset="2"/>
              <a:buNone/>
            </a:pPr>
            <a:endParaRPr lang="en-US" sz="14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  <a:p>
            <a:pPr marL="0" indent="0">
              <a:buFont typeface="Arial" charset="0"/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12292" name="Picture 4" descr="C:\Users\5hz\Work\Mercurial_SourceForge\applications\plugins\org.csstudio.opibuilder\icons\ru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84" y="3333333"/>
            <a:ext cx="279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75" y="2123230"/>
            <a:ext cx="4047395" cy="291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3"/>
          <p:cNvSpPr txBox="1">
            <a:spLocks/>
          </p:cNvSpPr>
          <p:nvPr/>
        </p:nvSpPr>
        <p:spPr bwMode="auto">
          <a:xfrm>
            <a:off x="462665" y="5128454"/>
            <a:ext cx="7796980" cy="84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indent="-230188" eaLnBrk="0" hangingPunct="0"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  <a:buFont typeface="Arial" pitchFamily="34" charset="0"/>
              <a:buChar char="•"/>
              <a:defRPr/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ＭＳ Ｐゴシック" pitchFamily="47" charset="-128"/>
                <a:cs typeface="ＭＳ Ｐゴシック" pitchFamily="47" charset="-128"/>
              </a:rPr>
              <a:t>sim://noise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ＭＳ Ｐゴシック" pitchFamily="47" charset="-128"/>
                <a:cs typeface="ＭＳ Ｐゴシック" pitchFamily="47" charset="-128"/>
              </a:rPr>
              <a:t>is a 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ＭＳ Ｐゴシック" pitchFamily="47" charset="-128"/>
                <a:cs typeface="ＭＳ Ｐゴシック" pitchFamily="47" charset="-128"/>
              </a:rPr>
              <a:t>simulated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ＭＳ Ｐゴシック" pitchFamily="47" charset="-128"/>
                <a:cs typeface="ＭＳ Ｐゴシック" pitchFamily="47" charset="-128"/>
              </a:rPr>
              <a:t>PV inside CSS (See 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ＭＳ Ｐゴシック" pitchFamily="47" charset="-128"/>
                <a:cs typeface="ＭＳ Ｐゴシック" pitchFamily="47" charset="-128"/>
              </a:rPr>
              <a:t>CSS help-&gt;CSS Core-&gt;Process Variables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ＭＳ Ｐゴシック" pitchFamily="47" charset="-128"/>
                <a:cs typeface="ＭＳ Ｐゴシック" pitchFamily="47" charset="-128"/>
              </a:rPr>
              <a:t>), so you don’t need to run an IOC to try this 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  <a:ea typeface="ＭＳ Ｐゴシック" pitchFamily="47" charset="-128"/>
                <a:cs typeface="ＭＳ Ｐゴシック" pitchFamily="47" charset="-128"/>
              </a:rPr>
              <a:t>example. In reality, you can replace it with a real EPICS PV 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  <a:ea typeface="ＭＳ Ｐゴシック" pitchFamily="47" charset="-128"/>
              <a:cs typeface="ＭＳ Ｐゴシック" pitchFamily="47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935" y="625435"/>
            <a:ext cx="2726755" cy="124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9688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Run First OPI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663" y="1316038"/>
            <a:ext cx="8229600" cy="3546612"/>
          </a:xfrm>
        </p:spPr>
        <p:txBody>
          <a:bodyPr/>
          <a:lstStyle/>
          <a:p>
            <a:pPr marL="0" indent="0">
              <a:buFont typeface="Symbol" pitchFamily="18" charset="2"/>
              <a:buNone/>
              <a:defRPr/>
            </a:pPr>
            <a:r>
              <a:rPr lang="en-US" dirty="0" smtClean="0">
                <a:ea typeface="ＭＳ Ｐゴシック" pitchFamily="34" charset="-128"/>
              </a:rPr>
              <a:t>What you will get</a:t>
            </a:r>
          </a:p>
          <a:p>
            <a:pPr marL="803275" lvl="1" indent="-457200">
              <a:buFont typeface="Wingdings" pitchFamily="2" charset="2"/>
              <a:buChar char="ü"/>
              <a:defRPr/>
            </a:pP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PV </a:t>
            </a:r>
            <a:r>
              <a:rPr lang="en-US" i="1" dirty="0" smtClean="0">
                <a:solidFill>
                  <a:srgbClr val="008000"/>
                </a:solidFill>
                <a:ea typeface="ＭＳ Ｐゴシック" pitchFamily="34" charset="-128"/>
              </a:rPr>
              <a:t>value</a:t>
            </a: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 as text and via knob position</a:t>
            </a:r>
          </a:p>
          <a:p>
            <a:pPr marL="803275" lvl="1" indent="-457200">
              <a:buFont typeface="Wingdings" pitchFamily="2" charset="2"/>
              <a:buChar char="ü"/>
              <a:defRPr/>
            </a:pP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PV </a:t>
            </a:r>
            <a:r>
              <a:rPr lang="en-US" i="1" dirty="0" smtClean="0">
                <a:solidFill>
                  <a:srgbClr val="008000"/>
                </a:solidFill>
                <a:ea typeface="ＭＳ Ｐゴシック" pitchFamily="34" charset="-128"/>
              </a:rPr>
              <a:t>severity</a:t>
            </a: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 reflected in border color</a:t>
            </a:r>
          </a:p>
          <a:p>
            <a:pPr marL="803275" lvl="1" indent="-457200">
              <a:buFont typeface="Wingdings" pitchFamily="2" charset="2"/>
              <a:buChar char="ü"/>
              <a:defRPr/>
            </a:pP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PV </a:t>
            </a:r>
            <a:r>
              <a:rPr lang="en-US" i="1" dirty="0" smtClean="0">
                <a:solidFill>
                  <a:srgbClr val="008000"/>
                </a:solidFill>
                <a:ea typeface="ＭＳ Ｐゴシック" pitchFamily="34" charset="-128"/>
              </a:rPr>
              <a:t>name</a:t>
            </a: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 and </a:t>
            </a:r>
            <a:r>
              <a:rPr lang="en-US" i="1" dirty="0" smtClean="0">
                <a:solidFill>
                  <a:srgbClr val="008000"/>
                </a:solidFill>
                <a:ea typeface="ＭＳ Ｐゴシック" pitchFamily="34" charset="-128"/>
              </a:rPr>
              <a:t>value</a:t>
            </a: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 shown in tool-tip</a:t>
            </a:r>
          </a:p>
          <a:p>
            <a:pPr marL="803275" lvl="1" indent="-457200">
              <a:buFont typeface="Wingdings" pitchFamily="2" charset="2"/>
              <a:buChar char="ü"/>
              <a:defRPr/>
            </a:pP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PV</a:t>
            </a:r>
            <a:r>
              <a:rPr lang="ja-JP" altLang="en-US" dirty="0" smtClean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altLang="ja-JP" dirty="0" smtClean="0">
                <a:solidFill>
                  <a:srgbClr val="008000"/>
                </a:solidFill>
                <a:ea typeface="ＭＳ Ｐゴシック" pitchFamily="34" charset="-128"/>
              </a:rPr>
              <a:t>s </a:t>
            </a:r>
            <a:r>
              <a:rPr lang="en-US" altLang="ja-JP" i="1" dirty="0" smtClean="0">
                <a:solidFill>
                  <a:srgbClr val="008000"/>
                </a:solidFill>
                <a:ea typeface="ＭＳ Ｐゴシック" pitchFamily="34" charset="-128"/>
              </a:rPr>
              <a:t>display limits </a:t>
            </a:r>
            <a:r>
              <a:rPr lang="en-US" altLang="ja-JP" dirty="0" smtClean="0">
                <a:solidFill>
                  <a:srgbClr val="008000"/>
                </a:solidFill>
                <a:ea typeface="ＭＳ Ｐゴシック" pitchFamily="34" charset="-128"/>
              </a:rPr>
              <a:t>set the knob</a:t>
            </a:r>
            <a:r>
              <a:rPr lang="ja-JP" altLang="en-US" dirty="0" smtClean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altLang="ja-JP" dirty="0" smtClean="0">
                <a:solidFill>
                  <a:srgbClr val="008000"/>
                </a:solidFill>
                <a:ea typeface="ＭＳ Ｐゴシック" pitchFamily="34" charset="-128"/>
              </a:rPr>
              <a:t>s default range</a:t>
            </a:r>
          </a:p>
          <a:p>
            <a:pPr marL="803275" lvl="1" indent="-457200">
              <a:buFont typeface="Wingdings" pitchFamily="2" charset="2"/>
              <a:buChar char="ü"/>
              <a:defRPr/>
            </a:pP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Indicate </a:t>
            </a:r>
            <a:r>
              <a:rPr lang="ja-JP" altLang="en-US" dirty="0" smtClean="0">
                <a:solidFill>
                  <a:srgbClr val="008000"/>
                </a:solidFill>
                <a:ea typeface="ＭＳ Ｐゴシック" pitchFamily="34" charset="-128"/>
              </a:rPr>
              <a:t>‘</a:t>
            </a:r>
            <a:r>
              <a:rPr lang="en-US" altLang="ja-JP" dirty="0" smtClean="0">
                <a:solidFill>
                  <a:srgbClr val="008000"/>
                </a:solidFill>
                <a:ea typeface="ＭＳ Ｐゴシック" pitchFamily="34" charset="-128"/>
              </a:rPr>
              <a:t>disconnected</a:t>
            </a:r>
            <a:r>
              <a:rPr lang="ja-JP" altLang="en-US" dirty="0" smtClean="0">
                <a:solidFill>
                  <a:srgbClr val="008000"/>
                </a:solidFill>
                <a:ea typeface="ＭＳ Ｐゴシック" pitchFamily="34" charset="-128"/>
              </a:rPr>
              <a:t>’</a:t>
            </a:r>
            <a:r>
              <a:rPr lang="en-US" altLang="ja-JP" dirty="0" smtClean="0">
                <a:solidFill>
                  <a:srgbClr val="008000"/>
                </a:solidFill>
                <a:ea typeface="ＭＳ Ｐゴシック" pitchFamily="34" charset="-128"/>
              </a:rPr>
              <a:t> state via a pink border</a:t>
            </a:r>
          </a:p>
          <a:p>
            <a:pPr marL="803275" lvl="1" indent="-457200">
              <a:buFont typeface="Wingdings" pitchFamily="2" charset="2"/>
              <a:buChar char="ü"/>
              <a:defRPr/>
            </a:pPr>
            <a:r>
              <a:rPr lang="en-US" dirty="0" smtClean="0">
                <a:solidFill>
                  <a:srgbClr val="008000"/>
                </a:solidFill>
                <a:ea typeface="ＭＳ Ｐゴシック" pitchFamily="34" charset="-128"/>
              </a:rPr>
              <a:t>Widget will be grayed-out if read-only</a:t>
            </a:r>
          </a:p>
          <a:p>
            <a:pPr marL="0" lvl="1" indent="0">
              <a:spcBef>
                <a:spcPts val="1400"/>
              </a:spcBef>
              <a:buSzPct val="150000"/>
              <a:buFont typeface="Arial" pitchFamily="34" charset="0"/>
              <a:buBlip>
                <a:blip r:embed="rId3"/>
              </a:buBlip>
              <a:defRPr/>
            </a:pPr>
            <a:r>
              <a:rPr lang="en-US" sz="2000" b="0" dirty="0" smtClean="0">
                <a:solidFill>
                  <a:srgbClr val="FF0000"/>
                </a:solidFill>
                <a:latin typeface="Arial Rounded MT Bold" pitchFamily="34" charset="0"/>
                <a:ea typeface="ＭＳ Ｐゴシック" pitchFamily="34" charset="-128"/>
                <a:cs typeface="Arial" pitchFamily="34" charset="0"/>
              </a:rPr>
              <a:t>  Main Point: Simple Things are Simple</a:t>
            </a:r>
            <a:endParaRPr lang="en-US" sz="1600" dirty="0" smtClean="0">
              <a:solidFill>
                <a:srgbClr val="FF0000"/>
              </a:solidFill>
              <a:latin typeface="Arial Rounded MT Bold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279400"/>
            <a:ext cx="313055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8771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Extend First OPI to Use EPICS PV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20" y="1163105"/>
            <a:ext cx="8229600" cy="2182136"/>
          </a:xfrm>
        </p:spPr>
        <p:txBody>
          <a:bodyPr/>
          <a:lstStyle/>
          <a:p>
            <a:r>
              <a:rPr lang="en-US" dirty="0" smtClean="0"/>
              <a:t>Set Knob’s PV Name property to </a:t>
            </a:r>
            <a:r>
              <a:rPr lang="en-US" b="0" i="1" dirty="0" err="1" smtClean="0"/>
              <a:t>css:setpoint</a:t>
            </a:r>
            <a:endParaRPr lang="en-US" b="0" i="1" dirty="0" smtClean="0"/>
          </a:p>
          <a:p>
            <a:r>
              <a:rPr lang="en-US" dirty="0" smtClean="0"/>
              <a:t>Add an XY Graph widget</a:t>
            </a:r>
          </a:p>
          <a:p>
            <a:r>
              <a:rPr lang="en-US" dirty="0" smtClean="0"/>
              <a:t>Set PV Name to </a:t>
            </a:r>
            <a:r>
              <a:rPr lang="en-US" b="0" i="1" dirty="0" err="1" smtClean="0"/>
              <a:t>css:tank</a:t>
            </a:r>
            <a:endParaRPr lang="en-US" b="0" i="1" dirty="0" smtClean="0"/>
          </a:p>
          <a:p>
            <a:r>
              <a:rPr lang="en-US" dirty="0" smtClean="0"/>
              <a:t>Run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51" y="3352190"/>
            <a:ext cx="5760750" cy="2582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48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1431925"/>
            <a:ext cx="6911975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OPI Editor Perspective</a:t>
            </a: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229600" cy="479425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Your All-in-One workbench for OPI editing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769938" y="2084388"/>
            <a:ext cx="1458912" cy="2819400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rgbClr val="FF0000"/>
                </a:solidFill>
                <a:cs typeface="Arial" charset="0"/>
              </a:rPr>
              <a:t>Navigator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2498725" y="2200275"/>
            <a:ext cx="1997075" cy="2819400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0000"/>
                </a:solidFill>
                <a:cs typeface="Arial" charset="0"/>
              </a:rPr>
              <a:t>Editor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840288" y="2200275"/>
            <a:ext cx="914400" cy="3048000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>
                <a:solidFill>
                  <a:srgbClr val="FF0000"/>
                </a:solidFill>
                <a:cs typeface="Arial" charset="0"/>
              </a:rPr>
              <a:t>Palette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6030913" y="2314575"/>
            <a:ext cx="1219200" cy="3657600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>
                <a:solidFill>
                  <a:srgbClr val="FF0000"/>
                </a:solidFill>
                <a:cs typeface="Arial" charset="0"/>
              </a:rPr>
              <a:t>Properties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731838" y="5080000"/>
            <a:ext cx="1344612" cy="1114425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0000"/>
                </a:solidFill>
                <a:cs typeface="Arial" charset="0"/>
              </a:rPr>
              <a:t>Outline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2805113" y="5233988"/>
            <a:ext cx="2151062" cy="914400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0000"/>
                </a:solidFill>
                <a:cs typeface="Arial" charset="0"/>
              </a:rPr>
              <a:t>Console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2574925" y="1585913"/>
            <a:ext cx="3810000" cy="457200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0000"/>
                </a:solidFill>
                <a:cs typeface="Arial" charset="0"/>
              </a:rPr>
              <a:t>Toolbar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2506663"/>
            <a:ext cx="51593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5608638" y="2430463"/>
            <a:ext cx="3303587" cy="2112962"/>
          </a:xfrm>
          <a:prstGeom prst="wedgeRoundRectCallout">
            <a:avLst>
              <a:gd name="adj1" fmla="val -193959"/>
              <a:gd name="adj2" fmla="val -24158"/>
              <a:gd name="adj3" fmla="val 16667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5364" name="Title 1"/>
          <p:cNvSpPr>
            <a:spLocks noGrp="1"/>
          </p:cNvSpPr>
          <p:nvPr>
            <p:ph type="title"/>
          </p:nvPr>
        </p:nvSpPr>
        <p:spPr>
          <a:xfrm>
            <a:off x="117475" y="241300"/>
            <a:ext cx="8839200" cy="461963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Demo: Customize OPI Editor Perspective</a:t>
            </a:r>
          </a:p>
        </p:txBody>
      </p:sp>
      <p:sp>
        <p:nvSpPr>
          <p:cNvPr id="15365" name="Content Placeholder 2"/>
          <p:cNvSpPr>
            <a:spLocks noGrp="1"/>
          </p:cNvSpPr>
          <p:nvPr>
            <p:ph idx="1"/>
          </p:nvPr>
        </p:nvSpPr>
        <p:spPr>
          <a:xfrm>
            <a:off x="117475" y="971550"/>
            <a:ext cx="8229600" cy="2001838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Every part in the workbench can be dragged around, detached, minimized, maximized or closed.</a:t>
            </a:r>
          </a:p>
          <a:p>
            <a:r>
              <a:rPr lang="en-US" dirty="0" smtClean="0">
                <a:ea typeface="ＭＳ Ｐゴシック" pitchFamily="34" charset="-128"/>
              </a:rPr>
              <a:t>Recover the default perspective by resetting it.</a:t>
            </a:r>
          </a:p>
          <a:p>
            <a:pPr>
              <a:buFont typeface="Arial" charset="0"/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2660650"/>
            <a:ext cx="2309813" cy="1612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1192213" y="3967163"/>
            <a:ext cx="3810000" cy="998537"/>
          </a:xfrm>
          <a:prstGeom prst="ellipse">
            <a:avLst/>
          </a:prstGeom>
          <a:solidFill>
            <a:schemeClr val="accent1">
              <a:lumMod val="20000"/>
              <a:lumOff val="80000"/>
              <a:alpha val="51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0000"/>
                </a:solidFill>
                <a:cs typeface="Arial" charset="0"/>
              </a:rPr>
              <a:t>A Customized Perspective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OPI Editor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55575" y="741363"/>
            <a:ext cx="8229600" cy="5916612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What You See Is What You Get (WYSIWYG)</a:t>
            </a:r>
          </a:p>
          <a:p>
            <a:r>
              <a:rPr lang="en-US" dirty="0" smtClean="0">
                <a:ea typeface="ＭＳ Ｐゴシック" pitchFamily="34" charset="-128"/>
              </a:rPr>
              <a:t>Comprehensive editing functions on toolbar and context menu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Copy/Paste/Delete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Drag &amp; Drop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Undo/Redo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Alignment &amp; Distributing 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Snap to G (Grid/Geometry/Guide)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Zoom In/Out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Copy/Paste Properties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Changing Orders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…</a:t>
            </a:r>
          </a:p>
          <a:p>
            <a:pPr>
              <a:buSzPct val="150000"/>
              <a:buFont typeface="Arial" charset="0"/>
              <a:buBlip>
                <a:blip r:embed="rId2"/>
              </a:buBlip>
            </a:pPr>
            <a:r>
              <a:rPr lang="en-US" sz="1800" dirty="0" smtClean="0">
                <a:solidFill>
                  <a:srgbClr val="FF0000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 As easy as editing PowerPoint</a:t>
            </a:r>
            <a:endParaRPr lang="en-US" sz="1800" dirty="0" smtClean="0">
              <a:ea typeface="ＭＳ Ｐゴシック" pitchFamily="34" charset="-128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3" y="1854200"/>
            <a:ext cx="5781675" cy="2571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2546350"/>
            <a:ext cx="26003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Properties View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20650" y="768350"/>
            <a:ext cx="5872163" cy="5756275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Widgets are configured by setting  Properties in the </a:t>
            </a:r>
            <a:r>
              <a:rPr lang="en-US" sz="2400" i="1" dirty="0" smtClean="0">
                <a:ea typeface="ＭＳ Ｐゴシック" pitchFamily="34" charset="-128"/>
              </a:rPr>
              <a:t>Properties </a:t>
            </a:r>
            <a:r>
              <a:rPr lang="en-US" sz="2400" dirty="0" smtClean="0">
                <a:ea typeface="ＭＳ Ｐゴシック" pitchFamily="34" charset="-128"/>
              </a:rPr>
              <a:t>view</a:t>
            </a:r>
          </a:p>
          <a:p>
            <a:r>
              <a:rPr lang="en-US" sz="2400" dirty="0" smtClean="0">
                <a:ea typeface="ＭＳ Ｐゴシック" pitchFamily="34" charset="-128"/>
              </a:rPr>
              <a:t>Common Properties: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Name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Background/Foreground color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Border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Font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Position</a:t>
            </a:r>
          </a:p>
          <a:p>
            <a:r>
              <a:rPr lang="en-US" sz="2400" dirty="0" smtClean="0">
                <a:ea typeface="ＭＳ Ｐゴシック" pitchFamily="34" charset="-128"/>
              </a:rPr>
              <a:t>Widgets that read/write PVs: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Basic: </a:t>
            </a:r>
            <a:r>
              <a:rPr lang="en-US" sz="2000" dirty="0" smtClean="0">
                <a:solidFill>
                  <a:srgbClr val="3366FF"/>
                </a:solidFill>
                <a:ea typeface="ＭＳ Ｐゴシック" pitchFamily="34" charset="-128"/>
              </a:rPr>
              <a:t>PV Name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Border: Alarm Sensitive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Behavior: Limits from PV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Display: Background/Foreground color alarm sensitive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613" y="779463"/>
            <a:ext cx="3070225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Outline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31775" y="893763"/>
            <a:ext cx="5414963" cy="3252787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Tree View Outline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Click on widgets on the tree will select widgets in editor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Change widgets order by drag &amp; drop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Overview Outline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An overview of the whole OPI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13" y="1277938"/>
            <a:ext cx="27432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582988"/>
            <a:ext cx="273367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6492875" y="317500"/>
            <a:ext cx="2151063" cy="500063"/>
          </a:xfrm>
          <a:prstGeom prst="wedgeRoundRectCallout">
            <a:avLst>
              <a:gd name="adj1" fmla="val 29414"/>
              <a:gd name="adj2" fmla="val 165866"/>
              <a:gd name="adj3" fmla="val 16667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cs typeface="Arial" charset="0"/>
              </a:rPr>
              <a:t>Click here to switch to overview outline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954713" y="5618163"/>
            <a:ext cx="2151062" cy="498475"/>
          </a:xfrm>
          <a:prstGeom prst="wedgeRoundRectCallout">
            <a:avLst>
              <a:gd name="adj1" fmla="val 32247"/>
              <a:gd name="adj2" fmla="val -423702"/>
              <a:gd name="adj3" fmla="val 16667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cs typeface="Arial" charset="0"/>
              </a:rPr>
              <a:t>Click here to switch to tree view outline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OPI Editing Skills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93675" y="971550"/>
            <a:ext cx="8229600" cy="3184462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Create a new OPI </a:t>
            </a:r>
            <a:r>
              <a:rPr lang="en-US" dirty="0" err="1" smtClean="0">
                <a:ea typeface="ＭＳ Ｐゴシック" pitchFamily="34" charset="-128"/>
              </a:rPr>
              <a:t>editor.opi</a:t>
            </a:r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Add three rectangle widgets to editor</a:t>
            </a:r>
          </a:p>
          <a:p>
            <a:r>
              <a:rPr lang="en-US" dirty="0" smtClean="0">
                <a:ea typeface="ＭＳ Ｐゴシック" pitchFamily="34" charset="-128"/>
              </a:rPr>
              <a:t>Select widgets and move them around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Select all widgets using </a:t>
            </a:r>
            <a:r>
              <a:rPr lang="en-US" dirty="0" err="1" smtClean="0">
                <a:ea typeface="ＭＳ Ｐゴシック" pitchFamily="34" charset="-128"/>
              </a:rPr>
              <a:t>Ctrl+A</a:t>
            </a:r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Arrange widgets 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3775075"/>
            <a:ext cx="5781675" cy="2571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2728913" y="3697288"/>
            <a:ext cx="2341562" cy="384175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cs typeface="Arial" charset="0"/>
            </a:endParaRPr>
          </a:p>
        </p:txBody>
      </p:sp>
      <p:pic>
        <p:nvPicPr>
          <p:cNvPr id="19462" name="Picture 5" descr="alig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63" y="509588"/>
            <a:ext cx="19526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Demo : OPI Editing Skills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69875" y="933450"/>
            <a:ext cx="8229600" cy="3941763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Moving widgets with key board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Press </a:t>
            </a:r>
            <a:r>
              <a:rPr lang="en-US" smtClean="0">
                <a:solidFill>
                  <a:srgbClr val="FF0000"/>
                </a:solidFill>
                <a:ea typeface="ＭＳ Ｐゴシック" pitchFamily="34" charset="-128"/>
              </a:rPr>
              <a:t>“.”</a:t>
            </a:r>
            <a:r>
              <a:rPr lang="en-US" smtClean="0">
                <a:ea typeface="ＭＳ Ｐゴシック" pitchFamily="34" charset="-128"/>
              </a:rPr>
              <a:t> </a:t>
            </a:r>
            <a:r>
              <a:rPr lang="en-US" smtClean="0">
                <a:solidFill>
                  <a:srgbClr val="FF0000"/>
                </a:solidFill>
                <a:ea typeface="ＭＳ Ｐゴシック" pitchFamily="34" charset="-128"/>
              </a:rPr>
              <a:t>dot </a:t>
            </a:r>
            <a:r>
              <a:rPr lang="en-US" smtClean="0">
                <a:ea typeface="ＭＳ Ｐゴシック" pitchFamily="34" charset="-128"/>
              </a:rPr>
              <a:t>key several times until the cursor switches to the direction you want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Use arrow keys on key board to move it one pixel a time</a:t>
            </a:r>
          </a:p>
          <a:p>
            <a:r>
              <a:rPr lang="en-US" smtClean="0">
                <a:ea typeface="ＭＳ Ｐゴシック" pitchFamily="34" charset="-128"/>
              </a:rPr>
              <a:t>Duplicate widgets by dragging widgets with holding </a:t>
            </a:r>
            <a:r>
              <a:rPr lang="en-US" b="0" i="1" smtClean="0">
                <a:ea typeface="ＭＳ Ｐゴシック" pitchFamily="34" charset="-128"/>
              </a:rPr>
              <a:t>Ctrl</a:t>
            </a:r>
            <a:r>
              <a:rPr lang="en-US" smtClean="0">
                <a:ea typeface="ＭＳ Ｐゴシック" pitchFamily="34" charset="-128"/>
              </a:rPr>
              <a:t> key (</a:t>
            </a:r>
            <a:r>
              <a:rPr lang="en-US" b="0" i="1" smtClean="0">
                <a:ea typeface="ＭＳ Ｐゴシック" pitchFamily="34" charset="-128"/>
              </a:rPr>
              <a:t>alt</a:t>
            </a:r>
            <a:r>
              <a:rPr lang="en-US" smtClean="0">
                <a:ea typeface="ＭＳ Ｐゴシック" pitchFamily="34" charset="-128"/>
              </a:rPr>
              <a:t> key for Mac).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Or use Ctrl+C and Ctrl+V to copy and paste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lvl="1">
              <a:buFont typeface="Arial" charset="0"/>
              <a:buNone/>
            </a:pPr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What is BOY?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8229600" cy="1136721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BOY (</a:t>
            </a:r>
            <a:r>
              <a:rPr lang="en-US" sz="2400" u="sng" dirty="0" smtClean="0">
                <a:solidFill>
                  <a:srgbClr val="FF0000"/>
                </a:solidFill>
                <a:ea typeface="ＭＳ Ｐゴシック" pitchFamily="34" charset="-128"/>
              </a:rPr>
              <a:t>B</a:t>
            </a:r>
            <a:r>
              <a:rPr lang="en-US" sz="2400" dirty="0" smtClean="0">
                <a:ea typeface="ＭＳ Ｐゴシック" pitchFamily="34" charset="-128"/>
              </a:rPr>
              <a:t>est </a:t>
            </a:r>
            <a:r>
              <a:rPr lang="en-US" sz="2400" u="sng" dirty="0" smtClean="0">
                <a:solidFill>
                  <a:srgbClr val="FF0000"/>
                </a:solidFill>
                <a:ea typeface="ＭＳ Ｐゴシック" pitchFamily="34" charset="-128"/>
              </a:rPr>
              <a:t>O</a:t>
            </a:r>
            <a:r>
              <a:rPr lang="en-US" sz="2400" dirty="0" smtClean="0">
                <a:ea typeface="ＭＳ Ｐゴシック" pitchFamily="34" charset="-128"/>
              </a:rPr>
              <a:t>PI, </a:t>
            </a:r>
            <a:r>
              <a:rPr lang="en-US" sz="2400" u="sng" dirty="0" smtClean="0">
                <a:solidFill>
                  <a:srgbClr val="FF0000"/>
                </a:solidFill>
                <a:ea typeface="ＭＳ Ｐゴシック" pitchFamily="34" charset="-128"/>
              </a:rPr>
              <a:t>Y</a:t>
            </a:r>
            <a:r>
              <a:rPr lang="en-US" sz="2400" dirty="0" smtClean="0">
                <a:ea typeface="ＭＳ Ｐゴシック" pitchFamily="34" charset="-128"/>
              </a:rPr>
              <a:t>et) – An Operator Interface (OPI) development and runtime environment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OPI is the Graphical User Interface for control systems</a:t>
            </a:r>
            <a:endParaRPr lang="en-US" dirty="0" smtClean="0">
              <a:ea typeface="ＭＳ Ｐゴシック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4367" y="2031550"/>
            <a:ext cx="4748965" cy="4147997"/>
            <a:chOff x="434368" y="1662113"/>
            <a:chExt cx="4748965" cy="4147997"/>
          </a:xfrm>
        </p:grpSpPr>
        <p:sp>
          <p:nvSpPr>
            <p:cNvPr id="2" name="TextBox 6"/>
            <p:cNvSpPr txBox="1">
              <a:spLocks noChangeArrowheads="1"/>
            </p:cNvSpPr>
            <p:nvPr/>
          </p:nvSpPr>
          <p:spPr bwMode="auto">
            <a:xfrm>
              <a:off x="1730375" y="1662113"/>
              <a:ext cx="160337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OPI Editor</a:t>
              </a:r>
            </a:p>
          </p:txBody>
        </p:sp>
        <p:pic>
          <p:nvPicPr>
            <p:cNvPr id="4106" name="Picture 10" descr="BOY_Edito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68" y="2153294"/>
              <a:ext cx="4748965" cy="365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5301695" y="2345346"/>
            <a:ext cx="3566473" cy="3796521"/>
            <a:chOff x="5301695" y="1815990"/>
            <a:chExt cx="3566473" cy="3796521"/>
          </a:xfrm>
        </p:grpSpPr>
        <p:sp>
          <p:nvSpPr>
            <p:cNvPr id="4103" name="TextBox 7"/>
            <p:cNvSpPr txBox="1">
              <a:spLocks noChangeArrowheads="1"/>
            </p:cNvSpPr>
            <p:nvPr/>
          </p:nvSpPr>
          <p:spPr bwMode="auto">
            <a:xfrm>
              <a:off x="6330596" y="1815990"/>
              <a:ext cx="13335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/>
                <a:t>Runtime</a:t>
              </a:r>
            </a:p>
          </p:txBody>
        </p:sp>
        <p:pic>
          <p:nvPicPr>
            <p:cNvPr id="4108" name="Picture 12" descr="widget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695" y="2350893"/>
              <a:ext cx="3566473" cy="326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Demo : OPI Editing Skills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69875" y="1201738"/>
            <a:ext cx="7840663" cy="392112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Group widgets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Select multiple widgets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Select “Create Group” from context menu</a:t>
            </a:r>
          </a:p>
          <a:p>
            <a:r>
              <a:rPr lang="en-US" smtClean="0">
                <a:ea typeface="ＭＳ Ｐゴシック" pitchFamily="34" charset="-128"/>
              </a:rPr>
              <a:t>Lock/Unlock Children</a:t>
            </a:r>
          </a:p>
          <a:p>
            <a:r>
              <a:rPr lang="en-US" smtClean="0">
                <a:ea typeface="ＭＳ Ｐゴシック" pitchFamily="34" charset="-128"/>
              </a:rPr>
              <a:t>Set Group border</a:t>
            </a:r>
          </a:p>
          <a:p>
            <a:r>
              <a:rPr lang="en-US" smtClean="0">
                <a:ea typeface="ＭＳ Ｐゴシック" pitchFamily="34" charset="-128"/>
              </a:rPr>
              <a:t>Ungroup widgets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Select group widget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Select “Remove Group” from context 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Demo : OPI Editing Skills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17475" y="1009650"/>
            <a:ext cx="6873875" cy="3687763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Edit common properties for multiple widgets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Select multiple widgets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Properties sheet will automatically update to show the common properties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Edit properties as usual</a:t>
            </a:r>
          </a:p>
          <a:p>
            <a:r>
              <a:rPr lang="en-US" dirty="0" smtClean="0">
                <a:ea typeface="ＭＳ Ｐゴシック" pitchFamily="34" charset="-128"/>
              </a:rPr>
              <a:t>Copy/Paste Properties</a:t>
            </a:r>
          </a:p>
          <a:p>
            <a:pPr>
              <a:buFont typeface="Arial" charset="0"/>
              <a:buNone/>
            </a:pPr>
            <a:endParaRPr lang="en-US" dirty="0" smtClean="0">
              <a:ea typeface="ＭＳ Ｐゴシック" pitchFamily="34" charset="-128"/>
            </a:endParaRP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253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506663"/>
            <a:ext cx="26003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5916613" y="3697288"/>
            <a:ext cx="1228725" cy="384175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Demo: OPI Editing Skills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38113" y="881063"/>
            <a:ext cx="8142287" cy="104775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Add widgets by dragging text to editor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6" r="27922"/>
          <a:stretch>
            <a:fillRect/>
          </a:stretch>
        </p:blipFill>
        <p:spPr bwMode="auto">
          <a:xfrm>
            <a:off x="1230313" y="1508125"/>
            <a:ext cx="6365875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Context Help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11124" y="1344613"/>
            <a:ext cx="5305785" cy="393338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OPI editor, press “</a:t>
            </a: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F1</a:t>
            </a:r>
            <a:r>
              <a:rPr lang="en-US" dirty="0" smtClean="0">
                <a:ea typeface="ＭＳ Ｐゴシック" pitchFamily="34" charset="-128"/>
              </a:rPr>
              <a:t>” to open the Help View</a:t>
            </a:r>
            <a:r>
              <a:rPr lang="en-US" b="0" i="1" dirty="0" smtClean="0">
                <a:ea typeface="ＭＳ Ｐゴシック" pitchFamily="34" charset="-128"/>
              </a:rPr>
              <a:t> (or from menu Window-&gt;Show View-&gt;Help)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Right click the view tab header and select “Detached” to detach it.</a:t>
            </a:r>
          </a:p>
          <a:p>
            <a:r>
              <a:rPr lang="en-US" dirty="0" smtClean="0">
                <a:ea typeface="ＭＳ Ｐゴシック" pitchFamily="34" charset="-128"/>
              </a:rPr>
              <a:t>Help content will automatically update along with the selected widget</a:t>
            </a:r>
          </a:p>
          <a:p>
            <a:r>
              <a:rPr lang="en-US" dirty="0" smtClean="0">
                <a:ea typeface="ＭＳ Ｐゴシック" pitchFamily="34" charset="-128"/>
              </a:rPr>
              <a:t>Help view can be detached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1393825"/>
            <a:ext cx="2700338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584450"/>
            <a:ext cx="45148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877888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send PV name to other CSS tools</a:t>
            </a:r>
          </a:p>
        </p:txBody>
      </p:sp>
      <p:sp>
        <p:nvSpPr>
          <p:cNvPr id="27652" name="Content Placeholder 2"/>
          <p:cNvSpPr>
            <a:spLocks noGrp="1"/>
          </p:cNvSpPr>
          <p:nvPr>
            <p:ph idx="1"/>
          </p:nvPr>
        </p:nvSpPr>
        <p:spPr>
          <a:xfrm>
            <a:off x="111125" y="1344613"/>
            <a:ext cx="8229600" cy="479425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Right click a PV widget, select </a:t>
            </a:r>
            <a:r>
              <a:rPr lang="en-US" b="0" i="1" dirty="0" smtClean="0">
                <a:ea typeface="ＭＳ Ｐゴシック" pitchFamily="34" charset="-128"/>
              </a:rPr>
              <a:t>Process Variable-&gt;Probe </a:t>
            </a:r>
          </a:p>
        </p:txBody>
      </p:sp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3" y="2506663"/>
            <a:ext cx="185420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urved Connector 6"/>
          <p:cNvCxnSpPr/>
          <p:nvPr/>
        </p:nvCxnSpPr>
        <p:spPr>
          <a:xfrm flipV="1">
            <a:off x="4572000" y="3851275"/>
            <a:ext cx="1536700" cy="10747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96888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Actions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229600" cy="3005138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Every widget can have actions</a:t>
            </a:r>
          </a:p>
          <a:p>
            <a:r>
              <a:rPr lang="en-US" dirty="0" smtClean="0">
                <a:ea typeface="ＭＳ Ｐゴシック" pitchFamily="34" charset="-128"/>
              </a:rPr>
              <a:t>Click on widget to execute the action</a:t>
            </a:r>
          </a:p>
          <a:p>
            <a:r>
              <a:rPr lang="en-US" dirty="0" smtClean="0">
                <a:ea typeface="ＭＳ Ｐゴシック" pitchFamily="34" charset="-128"/>
              </a:rPr>
              <a:t>Actions will also appear on widget’s context menu during runtime</a:t>
            </a:r>
          </a:p>
          <a:p>
            <a:r>
              <a:rPr lang="en-US" dirty="0" smtClean="0">
                <a:ea typeface="ＭＳ Ｐゴシック" pitchFamily="34" charset="-128"/>
              </a:rPr>
              <a:t>Can also be executed from script</a:t>
            </a:r>
          </a:p>
          <a:p>
            <a:pPr lvl="1"/>
            <a:r>
              <a:rPr lang="en-US" b="0" i="1" dirty="0" err="1" smtClean="0">
                <a:ea typeface="ＭＳ Ｐゴシック" pitchFamily="34" charset="-128"/>
              </a:rPr>
              <a:t>widget.executeAction</a:t>
            </a:r>
            <a:r>
              <a:rPr lang="en-US" b="0" i="1" dirty="0" smtClean="0">
                <a:ea typeface="ＭＳ Ｐゴシック" pitchFamily="34" charset="-128"/>
              </a:rPr>
              <a:t>(index); 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3" y="3813175"/>
            <a:ext cx="4799012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Open OPI Action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11125" y="893763"/>
            <a:ext cx="8229600" cy="274955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Create a new OPI named </a:t>
            </a:r>
            <a:r>
              <a:rPr lang="en-US" b="0" i="1" dirty="0" err="1" smtClean="0">
                <a:ea typeface="ＭＳ Ｐゴシック" pitchFamily="34" charset="-128"/>
              </a:rPr>
              <a:t>action.opi</a:t>
            </a:r>
            <a:endParaRPr lang="en-US" b="0" i="1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Add an </a:t>
            </a:r>
            <a:r>
              <a:rPr lang="en-US" b="0" i="1" dirty="0" smtClean="0">
                <a:ea typeface="ＭＳ Ｐゴシック" pitchFamily="34" charset="-128"/>
              </a:rPr>
              <a:t>Action Button </a:t>
            </a:r>
            <a:r>
              <a:rPr lang="en-US" dirty="0" smtClean="0">
                <a:ea typeface="ＭＳ Ｐゴシック" pitchFamily="34" charset="-128"/>
              </a:rPr>
              <a:t>widget</a:t>
            </a:r>
          </a:p>
          <a:p>
            <a:r>
              <a:rPr lang="en-US" dirty="0" smtClean="0">
                <a:ea typeface="ＭＳ Ｐゴシック" pitchFamily="34" charset="-128"/>
              </a:rPr>
              <a:t>Click on </a:t>
            </a:r>
            <a:r>
              <a:rPr lang="en-US" b="0" i="1" dirty="0" smtClean="0">
                <a:ea typeface="ＭＳ Ｐゴシック" pitchFamily="34" charset="-128"/>
              </a:rPr>
              <a:t>Actions</a:t>
            </a:r>
            <a:r>
              <a:rPr lang="en-US" dirty="0" smtClean="0">
                <a:ea typeface="ＭＳ Ｐゴシック" pitchFamily="34" charset="-128"/>
              </a:rPr>
              <a:t> property</a:t>
            </a:r>
          </a:p>
          <a:p>
            <a:r>
              <a:rPr lang="en-US" dirty="0" smtClean="0">
                <a:ea typeface="ＭＳ Ｐゴシック" pitchFamily="34" charset="-128"/>
              </a:rPr>
              <a:t>Add an </a:t>
            </a:r>
            <a:r>
              <a:rPr lang="en-US" b="0" i="1" dirty="0" smtClean="0">
                <a:ea typeface="ＭＳ Ｐゴシック" pitchFamily="34" charset="-128"/>
              </a:rPr>
              <a:t>Open OPI </a:t>
            </a:r>
            <a:r>
              <a:rPr lang="en-US" dirty="0" smtClean="0">
                <a:ea typeface="ＭＳ Ｐゴシック" pitchFamily="34" charset="-128"/>
              </a:rPr>
              <a:t>action, set </a:t>
            </a:r>
            <a:r>
              <a:rPr lang="en-US" b="0" i="1" dirty="0" smtClean="0">
                <a:ea typeface="ＭＳ Ｐゴシック" pitchFamily="34" charset="-128"/>
              </a:rPr>
              <a:t>File Path </a:t>
            </a:r>
            <a:r>
              <a:rPr lang="en-US" dirty="0" smtClean="0">
                <a:ea typeface="ＭＳ Ｐゴシック" pitchFamily="34" charset="-128"/>
              </a:rPr>
              <a:t>to </a:t>
            </a:r>
            <a:r>
              <a:rPr lang="en-US" b="0" i="1" dirty="0" err="1" smtClean="0">
                <a:ea typeface="ＭＳ Ｐゴシック" pitchFamily="34" charset="-128"/>
              </a:rPr>
              <a:t>first.opi</a:t>
            </a:r>
            <a:endParaRPr lang="en-US" b="0" i="1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Run</a:t>
            </a: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3313113"/>
            <a:ext cx="4492625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347" y="1699023"/>
            <a:ext cx="4543624" cy="234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OPI navigation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11125" y="927100"/>
            <a:ext cx="8229600" cy="5018088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Similar to hyperlinks in a </a:t>
            </a:r>
            <a:r>
              <a:rPr lang="en-US" dirty="0" smtClean="0">
                <a:solidFill>
                  <a:srgbClr val="3366FF"/>
                </a:solidFill>
                <a:ea typeface="ＭＳ Ｐゴシック" pitchFamily="34" charset="-128"/>
              </a:rPr>
              <a:t>Web Browser</a:t>
            </a:r>
          </a:p>
          <a:p>
            <a:endParaRPr lang="en-US" dirty="0" smtClean="0">
              <a:solidFill>
                <a:srgbClr val="3366FF"/>
              </a:solidFill>
              <a:ea typeface="ＭＳ Ｐゴシック" pitchFamily="34" charset="-128"/>
            </a:endParaRPr>
          </a:p>
          <a:p>
            <a:endParaRPr lang="en-US" dirty="0" smtClean="0">
              <a:solidFill>
                <a:srgbClr val="3366FF"/>
              </a:solidFill>
              <a:ea typeface="ＭＳ Ｐゴシック" pitchFamily="34" charset="-128"/>
            </a:endParaRPr>
          </a:p>
          <a:p>
            <a:endParaRPr lang="en-US" dirty="0" smtClean="0">
              <a:solidFill>
                <a:srgbClr val="3366FF"/>
              </a:solidFill>
              <a:ea typeface="ＭＳ Ｐゴシック" pitchFamily="34" charset="-128"/>
            </a:endParaRPr>
          </a:p>
          <a:p>
            <a:endParaRPr lang="en-US" dirty="0" smtClean="0">
              <a:solidFill>
                <a:srgbClr val="3366FF"/>
              </a:solidFill>
              <a:ea typeface="ＭＳ Ｐゴシック" pitchFamily="34" charset="-128"/>
            </a:endParaRPr>
          </a:p>
          <a:p>
            <a:endParaRPr lang="en-US" dirty="0" smtClean="0">
              <a:solidFill>
                <a:srgbClr val="3366FF"/>
              </a:solidFill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Open in new tab by </a:t>
            </a:r>
            <a:r>
              <a:rPr lang="en-US" dirty="0" err="1" smtClean="0">
                <a:ea typeface="ＭＳ Ｐゴシック" pitchFamily="34" charset="-128"/>
              </a:rPr>
              <a:t>Ctrl+click</a:t>
            </a:r>
            <a:r>
              <a:rPr lang="en-US" dirty="0" smtClean="0">
                <a:ea typeface="ＭＳ Ｐゴシック" pitchFamily="34" charset="-128"/>
              </a:rPr>
              <a:t> </a:t>
            </a:r>
          </a:p>
          <a:p>
            <a:r>
              <a:rPr lang="en-US" dirty="0" smtClean="0">
                <a:ea typeface="ＭＳ Ｐゴシック" pitchFamily="34" charset="-128"/>
              </a:rPr>
              <a:t>Open in new Window by </a:t>
            </a:r>
            <a:r>
              <a:rPr lang="en-US" dirty="0" err="1" smtClean="0">
                <a:ea typeface="ＭＳ Ｐゴシック" pitchFamily="34" charset="-128"/>
              </a:rPr>
              <a:t>Shift+click</a:t>
            </a:r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Or use context menu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2112963"/>
            <a:ext cx="2112963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urved Connector 7"/>
          <p:cNvCxnSpPr/>
          <p:nvPr/>
        </p:nvCxnSpPr>
        <p:spPr>
          <a:xfrm flipV="1">
            <a:off x="1692275" y="2457450"/>
            <a:ext cx="2381250" cy="26987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 bwMode="auto">
          <a:xfrm>
            <a:off x="6491060" y="1651000"/>
            <a:ext cx="998538" cy="230187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838597" y="433410"/>
            <a:ext cx="1304925" cy="500063"/>
          </a:xfrm>
          <a:prstGeom prst="wedgeRoundRectCallout">
            <a:avLst>
              <a:gd name="adj1" fmla="val 33713"/>
              <a:gd name="adj2" fmla="val 178075"/>
              <a:gd name="adj3" fmla="val 16667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cs typeface="Arial" charset="0"/>
              </a:rPr>
              <a:t>Zoom in/out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413625" y="510220"/>
            <a:ext cx="1574800" cy="498475"/>
          </a:xfrm>
          <a:prstGeom prst="wedgeRoundRectCallout">
            <a:avLst>
              <a:gd name="adj1" fmla="val -22400"/>
              <a:gd name="adj2" fmla="val 172842"/>
              <a:gd name="adj3" fmla="val 16667"/>
            </a:avLst>
          </a:prstGeom>
          <a:solidFill>
            <a:schemeClr val="accent1">
              <a:lumMod val="20000"/>
              <a:lumOff val="80000"/>
              <a:alpha val="31000"/>
            </a:schemeClr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cs typeface="Arial" charset="0"/>
              </a:rPr>
              <a:t>Go Back/Forward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7489598" y="1651000"/>
            <a:ext cx="652462" cy="230187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cs typeface="Arial" charset="0"/>
            </a:endParaRPr>
          </a:p>
        </p:txBody>
      </p:sp>
      <p:pic>
        <p:nvPicPr>
          <p:cNvPr id="3175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5387975"/>
            <a:ext cx="2690812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4005263"/>
            <a:ext cx="3379787" cy="225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87363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Macro</a:t>
            </a: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>
          <a:xfrm>
            <a:off x="0" y="893763"/>
            <a:ext cx="8950325" cy="3960812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Embedded in string based properties, such as </a:t>
            </a:r>
            <a:r>
              <a:rPr lang="en-US" b="0" i="1" dirty="0" smtClean="0">
                <a:ea typeface="ＭＳ Ｐゴシック" pitchFamily="34" charset="-128"/>
              </a:rPr>
              <a:t>PV Name, Tooltip</a:t>
            </a:r>
          </a:p>
          <a:p>
            <a:r>
              <a:rPr lang="en-US" dirty="0" smtClean="0">
                <a:ea typeface="ＭＳ Ｐゴシック" pitchFamily="34" charset="-128"/>
              </a:rPr>
              <a:t>Replaced by its value at runtime</a:t>
            </a:r>
          </a:p>
          <a:p>
            <a:r>
              <a:rPr lang="en-US" dirty="0" smtClean="0">
                <a:ea typeface="ＭＳ Ｐゴシック" pitchFamily="34" charset="-128"/>
              </a:rPr>
              <a:t>Format</a:t>
            </a:r>
            <a:r>
              <a:rPr lang="en-US" dirty="0" smtClean="0">
                <a:solidFill>
                  <a:srgbClr val="0070C0"/>
                </a:solidFill>
                <a:ea typeface="ＭＳ Ｐゴシック" pitchFamily="34" charset="-128"/>
              </a:rPr>
              <a:t>: </a:t>
            </a:r>
            <a:r>
              <a:rPr lang="en-US" b="0" dirty="0" smtClean="0">
                <a:solidFill>
                  <a:srgbClr val="0070C0"/>
                </a:solidFill>
                <a:ea typeface="ＭＳ Ｐゴシック" pitchFamily="34" charset="-128"/>
              </a:rPr>
              <a:t>$(</a:t>
            </a:r>
            <a:r>
              <a:rPr lang="en-US" b="0" dirty="0" err="1" smtClean="0">
                <a:solidFill>
                  <a:srgbClr val="0070C0"/>
                </a:solidFill>
                <a:ea typeface="ＭＳ Ｐゴシック" pitchFamily="34" charset="-128"/>
              </a:rPr>
              <a:t>macro_name</a:t>
            </a:r>
            <a:r>
              <a:rPr lang="en-US" b="0" dirty="0" smtClean="0">
                <a:solidFill>
                  <a:srgbClr val="0070C0"/>
                </a:solidFill>
                <a:ea typeface="ＭＳ Ｐゴシック" pitchFamily="34" charset="-128"/>
              </a:rPr>
              <a:t>) </a:t>
            </a:r>
            <a:r>
              <a:rPr lang="en-US" b="0" dirty="0" smtClean="0">
                <a:ea typeface="ＭＳ Ｐゴシック" pitchFamily="34" charset="-128"/>
              </a:rPr>
              <a:t>or </a:t>
            </a:r>
            <a:r>
              <a:rPr lang="en-US" b="0" dirty="0" smtClean="0">
                <a:solidFill>
                  <a:srgbClr val="0070C0"/>
                </a:solidFill>
                <a:ea typeface="ＭＳ Ｐゴシック" pitchFamily="34" charset="-128"/>
              </a:rPr>
              <a:t>$ {</a:t>
            </a:r>
            <a:r>
              <a:rPr lang="en-US" b="0" dirty="0" err="1" smtClean="0">
                <a:solidFill>
                  <a:srgbClr val="0070C0"/>
                </a:solidFill>
                <a:ea typeface="ＭＳ Ｐゴシック" pitchFamily="34" charset="-128"/>
              </a:rPr>
              <a:t>macro_name</a:t>
            </a:r>
            <a:r>
              <a:rPr lang="en-US" b="0" dirty="0" smtClean="0">
                <a:solidFill>
                  <a:srgbClr val="0070C0"/>
                </a:solidFill>
                <a:ea typeface="ＭＳ Ｐゴシック" pitchFamily="34" charset="-128"/>
              </a:rPr>
              <a:t>}</a:t>
            </a:r>
          </a:p>
          <a:p>
            <a:r>
              <a:rPr lang="en-US" dirty="0" smtClean="0">
                <a:ea typeface="ＭＳ Ｐゴシック" pitchFamily="34" charset="-128"/>
              </a:rPr>
              <a:t>All properties can be accessed via macro: $(name), $(</a:t>
            </a:r>
            <a:r>
              <a:rPr lang="en-US" dirty="0" err="1" smtClean="0">
                <a:ea typeface="ＭＳ Ｐゴシック" pitchFamily="34" charset="-128"/>
              </a:rPr>
              <a:t>pv_name</a:t>
            </a:r>
            <a:r>
              <a:rPr lang="en-US" dirty="0" smtClean="0">
                <a:ea typeface="ＭＳ Ｐゴシック" pitchFamily="34" charset="-128"/>
              </a:rPr>
              <a:t>), $(height)</a:t>
            </a:r>
          </a:p>
          <a:p>
            <a:endParaRPr lang="en-US" b="0" dirty="0" smtClean="0">
              <a:solidFill>
                <a:srgbClr val="0070C0"/>
              </a:solidFill>
              <a:ea typeface="ＭＳ Ｐゴシック" pitchFamily="34" charset="-128"/>
            </a:endParaRP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438"/>
            <a:ext cx="26670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27638"/>
            <a:ext cx="26098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>
            <a:spLocks noChangeArrowheads="1"/>
          </p:cNvSpPr>
          <p:nvPr/>
        </p:nvSpPr>
        <p:spPr bwMode="auto">
          <a:xfrm rot="5400000">
            <a:off x="5791200" y="4999038"/>
            <a:ext cx="2286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2D2A"/>
              </a:gs>
              <a:gs pos="80000">
                <a:srgbClr val="CB3D3A"/>
              </a:gs>
              <a:gs pos="100000">
                <a:srgbClr val="CE3B37"/>
              </a:gs>
            </a:gsLst>
            <a:lin ang="16200000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51208" name="TextBox 12"/>
          <p:cNvSpPr txBox="1">
            <a:spLocks noChangeArrowheads="1"/>
          </p:cNvSpPr>
          <p:nvPr/>
        </p:nvSpPr>
        <p:spPr bwMode="auto">
          <a:xfrm>
            <a:off x="7221538" y="4465638"/>
            <a:ext cx="1344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/>
              <a:t>In Editor</a:t>
            </a:r>
          </a:p>
        </p:txBody>
      </p:sp>
      <p:sp>
        <p:nvSpPr>
          <p:cNvPr id="51209" name="TextBox 13"/>
          <p:cNvSpPr txBox="1">
            <a:spLocks noChangeArrowheads="1"/>
          </p:cNvSpPr>
          <p:nvPr/>
        </p:nvSpPr>
        <p:spPr bwMode="auto">
          <a:xfrm>
            <a:off x="7183438" y="5387975"/>
            <a:ext cx="1344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/>
              <a:t>In Runtime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87363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Where to define Macros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11125" y="893763"/>
            <a:ext cx="6303963" cy="5643562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BOY Runtime Preferences</a:t>
            </a:r>
          </a:p>
          <a:p>
            <a:r>
              <a:rPr lang="en-US" smtClean="0">
                <a:ea typeface="ＭＳ Ｐゴシック" pitchFamily="34" charset="-128"/>
              </a:rPr>
              <a:t>Open OPI Actions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It includes open OPI from actions, open OPI from command line and open OPI from top OPIs button. </a:t>
            </a:r>
          </a:p>
          <a:p>
            <a:r>
              <a:rPr lang="en-US" smtClean="0">
                <a:ea typeface="ＭＳ Ｐゴシック" pitchFamily="34" charset="-128"/>
              </a:rPr>
              <a:t>Macros property of Display</a:t>
            </a:r>
          </a:p>
          <a:p>
            <a:r>
              <a:rPr lang="en-US" smtClean="0">
                <a:ea typeface="ＭＳ Ｐゴシック" pitchFamily="34" charset="-128"/>
              </a:rPr>
              <a:t>Macros property of container widgets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such as Grouping Container, Linking Container and Tabbed Container.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52228" name="Down Arrow 4"/>
          <p:cNvSpPr>
            <a:spLocks noChangeArrowheads="1"/>
          </p:cNvSpPr>
          <p:nvPr/>
        </p:nvSpPr>
        <p:spPr bwMode="auto">
          <a:xfrm>
            <a:off x="6530975" y="817563"/>
            <a:ext cx="1039813" cy="4708525"/>
          </a:xfrm>
          <a:prstGeom prst="downArrow">
            <a:avLst>
              <a:gd name="adj1" fmla="val 50000"/>
              <a:gd name="adj2" fmla="val 49999"/>
            </a:avLst>
          </a:prstGeom>
          <a:gradFill rotWithShape="1">
            <a:gsLst>
              <a:gs pos="0">
                <a:srgbClr val="EAEDF4"/>
              </a:gs>
              <a:gs pos="64999">
                <a:srgbClr val="C8CFE0"/>
              </a:gs>
              <a:gs pos="100000">
                <a:srgbClr val="AFBBD4"/>
              </a:gs>
            </a:gsLst>
            <a:lin ang="5400000" scaled="1"/>
          </a:gradFill>
          <a:ln w="9525">
            <a:solidFill>
              <a:srgbClr val="003C6C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2229" name="TextBox 4"/>
          <p:cNvSpPr txBox="1">
            <a:spLocks noChangeArrowheads="1"/>
          </p:cNvSpPr>
          <p:nvPr/>
        </p:nvSpPr>
        <p:spPr bwMode="auto">
          <a:xfrm>
            <a:off x="7558088" y="2735263"/>
            <a:ext cx="136608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/>
              <a:t>Override</a:t>
            </a:r>
          </a:p>
          <a:p>
            <a:pPr eaLnBrk="1" hangingPunct="1"/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52230" name="TextBox 6"/>
          <p:cNvSpPr txBox="1">
            <a:spLocks noChangeArrowheads="1"/>
          </p:cNvSpPr>
          <p:nvPr/>
        </p:nvSpPr>
        <p:spPr bwMode="auto">
          <a:xfrm>
            <a:off x="6886575" y="4987925"/>
            <a:ext cx="3254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+</a:t>
            </a:r>
          </a:p>
        </p:txBody>
      </p:sp>
      <p:sp>
        <p:nvSpPr>
          <p:cNvPr id="52231" name="TextBox 7"/>
          <p:cNvSpPr txBox="1">
            <a:spLocks noChangeArrowheads="1"/>
          </p:cNvSpPr>
          <p:nvPr/>
        </p:nvSpPr>
        <p:spPr bwMode="auto">
          <a:xfrm>
            <a:off x="6921500" y="958850"/>
            <a:ext cx="26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CSS and BOY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932675"/>
            <a:ext cx="8229600" cy="3222421"/>
          </a:xfrm>
        </p:spPr>
        <p:txBody>
          <a:bodyPr/>
          <a:lstStyle/>
          <a:p>
            <a:r>
              <a:rPr lang="en-US" dirty="0" smtClean="0"/>
              <a:t>CSS</a:t>
            </a:r>
          </a:p>
          <a:p>
            <a:pPr lvl="1"/>
            <a:r>
              <a:rPr lang="en-US" dirty="0" smtClean="0"/>
              <a:t>Infrastructure for hosting control system tools (</a:t>
            </a:r>
            <a:r>
              <a:rPr lang="en-US" dirty="0"/>
              <a:t>t</a:t>
            </a:r>
            <a:r>
              <a:rPr lang="en-US" dirty="0" smtClean="0"/>
              <a:t>he house)</a:t>
            </a:r>
          </a:p>
          <a:p>
            <a:pPr lvl="1"/>
            <a:r>
              <a:rPr lang="en-US" dirty="0" smtClean="0"/>
              <a:t>RCP product</a:t>
            </a:r>
          </a:p>
          <a:p>
            <a:r>
              <a:rPr lang="en-US" dirty="0" smtClean="0"/>
              <a:t>BOY</a:t>
            </a:r>
          </a:p>
          <a:p>
            <a:pPr lvl="1"/>
            <a:r>
              <a:rPr lang="en-US" dirty="0" smtClean="0"/>
              <a:t>One of the tools integrated in CSS (furniture in the house)</a:t>
            </a:r>
          </a:p>
          <a:p>
            <a:pPr lvl="1"/>
            <a:r>
              <a:rPr lang="en-US" dirty="0" smtClean="0"/>
              <a:t>Plugins</a:t>
            </a:r>
          </a:p>
          <a:p>
            <a:pPr marL="346075" lvl="1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9235" y="3918123"/>
            <a:ext cx="3235024" cy="2426268"/>
            <a:chOff x="201378" y="3191817"/>
            <a:chExt cx="3235024" cy="2426268"/>
          </a:xfrm>
        </p:grpSpPr>
        <p:pic>
          <p:nvPicPr>
            <p:cNvPr id="69640" name="Picture 8" descr="http://upload.wikimedia.org/wikipedia/commons/1/12/This_Old_House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378" y="3191817"/>
              <a:ext cx="3235024" cy="242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393877" y="4245147"/>
              <a:ext cx="1144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spc="300" dirty="0" smtClean="0">
                  <a:ln w="11430" cmpd="sng">
                    <a:solidFill>
                      <a:schemeClr val="accent1">
                        <a:tint val="10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83000"/>
                          <a:shade val="100000"/>
                          <a:satMod val="200000"/>
                        </a:schemeClr>
                      </a:gs>
                      <a:gs pos="75000">
                        <a:schemeClr val="accent1">
                          <a:tint val="100000"/>
                          <a:shade val="50000"/>
                          <a:satMod val="150000"/>
                        </a:schemeClr>
                      </a:gs>
                    </a:gsLst>
                    <a:lin ang="5400000"/>
                  </a:gradFill>
                  <a:effectLst>
                    <a:glow rad="45500">
                      <a:schemeClr val="accent1">
                        <a:satMod val="220000"/>
                        <a:alpha val="35000"/>
                      </a:schemeClr>
                    </a:glow>
                  </a:effectLst>
                </a:rPr>
                <a:t>CSS</a:t>
              </a:r>
              <a:endParaRPr lang="en-US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11140" y="3677079"/>
            <a:ext cx="4197359" cy="2791972"/>
            <a:chOff x="3919115" y="3083355"/>
            <a:chExt cx="4197359" cy="2791972"/>
          </a:xfrm>
        </p:grpSpPr>
        <p:pic>
          <p:nvPicPr>
            <p:cNvPr id="69636" name="Picture 4" descr="http://homesforsalestpetersburgfl.com/wp-content/uploads/2012/06/furnitur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115" y="3083355"/>
              <a:ext cx="4138048" cy="279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249523" y="4817104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63000"/>
                          <a:sat val="105000"/>
                        </a:schemeClr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BOY</a:t>
              </a:r>
              <a:endParaRPr lang="en-US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63290" y="411256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63000"/>
                          <a:sat val="105000"/>
                        </a:schemeClr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Data </a:t>
              </a:r>
            </a:p>
            <a:p>
              <a:pPr algn="ctr"/>
              <a:r>
                <a:rPr lang="en-US" sz="1600" b="1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63000"/>
                          <a:sat val="105000"/>
                        </a:schemeClr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Browser</a:t>
              </a:r>
              <a:endParaRPr lang="en-US" sz="1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51521" y="435878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63000"/>
                          <a:sat val="105000"/>
                        </a:schemeClr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Probe</a:t>
              </a:r>
              <a:endParaRPr lang="en-US" sz="1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87950" y="4817103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ln w="17780" cmpd="sng">
                    <a:solidFill>
                      <a:schemeClr val="accent1">
                        <a:tint val="3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1">
                          <a:tint val="63000"/>
                          <a:sat val="105000"/>
                        </a:schemeClr>
                      </a:gs>
                      <a:gs pos="90000">
                        <a:schemeClr val="accent1">
                          <a:shade val="50000"/>
                          <a:satMod val="100000"/>
                        </a:schemeClr>
                      </a:gs>
                    </a:gsLst>
                    <a:lin ang="5400000"/>
                  </a:gra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rPr>
                <a:t>PyDev</a:t>
              </a:r>
              <a:endParaRPr lang="en-US" sz="1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21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9900"/>
                </a:solidFill>
                <a:ea typeface="ＭＳ Ｐゴシック" pitchFamily="34" charset="-128"/>
              </a:rPr>
              <a:t>Exercise: Macro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11125" y="817563"/>
            <a:ext cx="8229600" cy="4754562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Create </a:t>
            </a:r>
            <a:r>
              <a:rPr lang="en-US" dirty="0" err="1" smtClean="0">
                <a:ea typeface="ＭＳ Ｐゴシック" pitchFamily="34" charset="-128"/>
              </a:rPr>
              <a:t>macro.opi</a:t>
            </a:r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Add a label widget, set </a:t>
            </a:r>
            <a:r>
              <a:rPr lang="en-US" b="0" i="1" dirty="0" smtClean="0">
                <a:ea typeface="ＭＳ Ｐゴシック" pitchFamily="34" charset="-128"/>
              </a:rPr>
              <a:t>text</a:t>
            </a:r>
            <a:r>
              <a:rPr lang="en-US" dirty="0" smtClean="0">
                <a:ea typeface="ＭＳ Ｐゴシック" pitchFamily="34" charset="-128"/>
              </a:rPr>
              <a:t> to “</a:t>
            </a:r>
            <a:r>
              <a:rPr lang="en-US" b="0" i="1" dirty="0" smtClean="0">
                <a:ea typeface="ＭＳ Ｐゴシック" pitchFamily="34" charset="-128"/>
              </a:rPr>
              <a:t>User is $(user)”</a:t>
            </a:r>
          </a:p>
          <a:p>
            <a:r>
              <a:rPr lang="en-US" dirty="0" smtClean="0">
                <a:ea typeface="ＭＳ Ｐゴシック" pitchFamily="34" charset="-128"/>
              </a:rPr>
              <a:t>Add a Knob widget, set </a:t>
            </a:r>
            <a:r>
              <a:rPr lang="en-US" b="0" i="1" dirty="0" smtClean="0">
                <a:ea typeface="ＭＳ Ｐゴシック" pitchFamily="34" charset="-128"/>
              </a:rPr>
              <a:t>PV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b="0" i="1" dirty="0" smtClean="0">
                <a:ea typeface="ＭＳ Ｐゴシック" pitchFamily="34" charset="-128"/>
              </a:rPr>
              <a:t>Name</a:t>
            </a:r>
            <a:r>
              <a:rPr lang="en-US" dirty="0" smtClean="0">
                <a:ea typeface="ＭＳ Ｐゴシック" pitchFamily="34" charset="-128"/>
              </a:rPr>
              <a:t> to </a:t>
            </a:r>
            <a:r>
              <a:rPr lang="en-US" b="0" i="1" dirty="0" smtClean="0">
                <a:ea typeface="ＭＳ Ｐゴシック" pitchFamily="34" charset="-128"/>
              </a:rPr>
              <a:t>$(user):</a:t>
            </a:r>
            <a:r>
              <a:rPr lang="en-US" b="0" i="1" dirty="0" err="1" smtClean="0">
                <a:ea typeface="ＭＳ Ｐゴシック" pitchFamily="34" charset="-128"/>
              </a:rPr>
              <a:t>setpoint</a:t>
            </a:r>
            <a:endParaRPr lang="en-US" b="0" i="1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Save (</a:t>
            </a:r>
            <a:r>
              <a:rPr lang="en-US" dirty="0" err="1" smtClean="0">
                <a:ea typeface="ＭＳ Ｐゴシック" pitchFamily="34" charset="-128"/>
              </a:rPr>
              <a:t>Ctrl+S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r>
              <a:rPr lang="en-US" dirty="0" smtClean="0">
                <a:ea typeface="ＭＳ Ｐゴシック" pitchFamily="34" charset="-128"/>
              </a:rPr>
              <a:t>Add an action button in </a:t>
            </a:r>
            <a:r>
              <a:rPr lang="en-US" dirty="0" err="1" smtClean="0">
                <a:ea typeface="ＭＳ Ｐゴシック" pitchFamily="34" charset="-128"/>
              </a:rPr>
              <a:t>action.opi</a:t>
            </a:r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Add an Open OPI action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File Path: </a:t>
            </a:r>
            <a:r>
              <a:rPr lang="en-US" dirty="0" err="1" smtClean="0">
                <a:ea typeface="ＭＳ Ｐゴシック" pitchFamily="34" charset="-128"/>
              </a:rPr>
              <a:t>macro.opi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Macros: user=</a:t>
            </a:r>
            <a:r>
              <a:rPr lang="en-US" dirty="0" err="1" smtClean="0">
                <a:ea typeface="ＭＳ Ｐゴシック" pitchFamily="34" charset="-128"/>
              </a:rPr>
              <a:t>css</a:t>
            </a:r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Run</a:t>
            </a:r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3" y="4235450"/>
            <a:ext cx="41084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746125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Color &amp; Font Name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sz="2000" dirty="0" smtClean="0">
                <a:solidFill>
                  <a:srgbClr val="0070C0"/>
                </a:solidFill>
                <a:latin typeface="Arial" charset="0"/>
                <a:ea typeface="ＭＳ Ｐゴシック" pitchFamily="34" charset="-128"/>
                <a:cs typeface="Arial" charset="0"/>
              </a:rPr>
              <a:t> - make consistent look to your OPIs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542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525" y="4427530"/>
            <a:ext cx="3981450" cy="1323975"/>
          </a:xfrm>
          <a:noFill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10000"/>
            <a:ext cx="21526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>
            <a:spLocks noChangeArrowheads="1"/>
          </p:cNvSpPr>
          <p:nvPr/>
        </p:nvSpPr>
        <p:spPr bwMode="auto">
          <a:xfrm>
            <a:off x="5181600" y="5181600"/>
            <a:ext cx="457200" cy="1524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2D2A"/>
              </a:gs>
              <a:gs pos="80000">
                <a:srgbClr val="CB3D3A"/>
              </a:gs>
              <a:gs pos="100000">
                <a:srgbClr val="CE3B37"/>
              </a:gs>
            </a:gsLst>
            <a:lin ang="16200000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54278" name="Content Placeholder 2"/>
          <p:cNvSpPr txBox="1">
            <a:spLocks/>
          </p:cNvSpPr>
          <p:nvPr/>
        </p:nvSpPr>
        <p:spPr bwMode="auto">
          <a:xfrm>
            <a:off x="228601" y="1066800"/>
            <a:ext cx="7723040" cy="258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687388" indent="-230188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  <a:buFont typeface="Arial" charset="0"/>
              <a:buChar char="•"/>
            </a:pPr>
            <a:r>
              <a:rPr lang="en-US" sz="2800" b="1" dirty="0" smtClean="0">
                <a:latin typeface="Arial Narrow" pitchFamily="34" charset="0"/>
                <a:ea typeface="ＭＳ Ｐゴシック" pitchFamily="34" charset="-128"/>
              </a:rPr>
              <a:t>Predefined name for </a:t>
            </a:r>
            <a:r>
              <a:rPr lang="en-US" sz="2800" b="1" dirty="0">
                <a:latin typeface="Arial Narrow" pitchFamily="34" charset="0"/>
                <a:ea typeface="ＭＳ Ｐゴシック" pitchFamily="34" charset="-128"/>
              </a:rPr>
              <a:t>colors or </a:t>
            </a:r>
            <a:r>
              <a:rPr lang="en-US" sz="2800" b="1" dirty="0" smtClean="0">
                <a:latin typeface="Arial Narrow" pitchFamily="34" charset="0"/>
                <a:ea typeface="ＭＳ Ｐゴシック" pitchFamily="34" charset="-128"/>
              </a:rPr>
              <a:t>fonts in </a:t>
            </a:r>
            <a:r>
              <a:rPr lang="en-US" sz="2800" b="1" dirty="0">
                <a:latin typeface="Arial Narrow" pitchFamily="34" charset="0"/>
                <a:ea typeface="ＭＳ Ｐゴシック" pitchFamily="34" charset="-128"/>
              </a:rPr>
              <a:t>text files</a:t>
            </a:r>
          </a:p>
          <a:p>
            <a:pPr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  <a:buFont typeface="Arial" charset="0"/>
              <a:buChar char="•"/>
            </a:pPr>
            <a:r>
              <a:rPr lang="en-US" sz="2800" b="1" dirty="0">
                <a:latin typeface="Arial Narrow" pitchFamily="34" charset="0"/>
                <a:ea typeface="ＭＳ Ｐゴシック" pitchFamily="34" charset="-128"/>
              </a:rPr>
              <a:t>Using </a:t>
            </a:r>
            <a:r>
              <a:rPr lang="en-US" sz="2800" b="1" dirty="0" smtClean="0">
                <a:latin typeface="Arial Narrow" pitchFamily="34" charset="0"/>
                <a:ea typeface="ＭＳ Ｐゴシック" pitchFamily="34" charset="-128"/>
              </a:rPr>
              <a:t>predefined color </a:t>
            </a:r>
            <a:r>
              <a:rPr lang="en-US" sz="2800" b="1" dirty="0">
                <a:latin typeface="Arial Narrow" pitchFamily="34" charset="0"/>
                <a:ea typeface="ＭＳ Ｐゴシック" pitchFamily="34" charset="-128"/>
              </a:rPr>
              <a:t>and </a:t>
            </a:r>
            <a:r>
              <a:rPr lang="en-US" sz="2800" b="1" dirty="0" smtClean="0">
                <a:latin typeface="Arial Narrow" pitchFamily="34" charset="0"/>
                <a:ea typeface="ＭＳ Ｐゴシック" pitchFamily="34" charset="-128"/>
              </a:rPr>
              <a:t>font name will </a:t>
            </a:r>
            <a:r>
              <a:rPr lang="en-US" sz="2800" b="1" dirty="0">
                <a:latin typeface="Arial Narrow" pitchFamily="34" charset="0"/>
                <a:ea typeface="ＭＳ Ｐゴシック" pitchFamily="34" charset="-128"/>
              </a:rPr>
              <a:t>help you</a:t>
            </a:r>
          </a:p>
          <a:p>
            <a:pPr lvl="1"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  <a:buFont typeface="Wingdings" pitchFamily="2" charset="2"/>
              <a:buChar char="ü"/>
            </a:pPr>
            <a:r>
              <a:rPr lang="en-US" b="1" dirty="0" smtClean="0">
                <a:latin typeface="Arial Narrow" pitchFamily="34" charset="0"/>
                <a:ea typeface="ＭＳ Ｐゴシック" pitchFamily="34" charset="-128"/>
              </a:rPr>
              <a:t>Achieve consistent look</a:t>
            </a:r>
            <a:endParaRPr lang="en-US" b="1" dirty="0">
              <a:latin typeface="Arial Narrow" pitchFamily="34" charset="0"/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  <a:buFont typeface="Wingdings" pitchFamily="2" charset="2"/>
              <a:buChar char="ü"/>
            </a:pPr>
            <a:r>
              <a:rPr lang="en-US" b="1" dirty="0">
                <a:latin typeface="Arial Narrow" pitchFamily="34" charset="0"/>
                <a:ea typeface="ＭＳ Ｐゴシック" pitchFamily="34" charset="-128"/>
              </a:rPr>
              <a:t>Reuse some particular color or fonts</a:t>
            </a:r>
          </a:p>
          <a:p>
            <a:pPr lvl="1"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  <a:buFont typeface="Wingdings" pitchFamily="2" charset="2"/>
              <a:buChar char="ü"/>
            </a:pPr>
            <a:r>
              <a:rPr lang="en-US" b="1" dirty="0">
                <a:latin typeface="Arial Narrow" pitchFamily="34" charset="0"/>
                <a:ea typeface="ＭＳ Ｐゴシック" pitchFamily="34" charset="-128"/>
              </a:rPr>
              <a:t>Input once and change </a:t>
            </a:r>
            <a:r>
              <a:rPr lang="en-US" b="1" dirty="0" smtClean="0">
                <a:latin typeface="Arial Narrow" pitchFamily="34" charset="0"/>
                <a:ea typeface="ＭＳ Ｐゴシック" pitchFamily="34" charset="-128"/>
              </a:rPr>
              <a:t>everywhere</a:t>
            </a:r>
            <a:endParaRPr lang="en-US" b="1" dirty="0">
              <a:latin typeface="Arial Narrow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9900"/>
                </a:solidFill>
              </a:rPr>
              <a:t>Exercise: </a:t>
            </a:r>
            <a:r>
              <a:rPr lang="en-US" dirty="0">
                <a:solidFill>
                  <a:srgbClr val="FF9900"/>
                </a:solidFill>
              </a:rPr>
              <a:t>U</a:t>
            </a:r>
            <a:r>
              <a:rPr lang="en-US" dirty="0" smtClean="0">
                <a:solidFill>
                  <a:srgbClr val="FF9900"/>
                </a:solidFill>
              </a:rPr>
              <a:t>se Color &amp; Font Name</a:t>
            </a:r>
            <a:endParaRPr lang="en-US" dirty="0">
              <a:solidFill>
                <a:srgbClr val="FF99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830" y="1009485"/>
            <a:ext cx="8229600" cy="1785104"/>
          </a:xfrm>
        </p:spPr>
        <p:txBody>
          <a:bodyPr/>
          <a:lstStyle/>
          <a:p>
            <a:r>
              <a:rPr lang="en-US" dirty="0" smtClean="0"/>
              <a:t>Add a label widget to editor, set:</a:t>
            </a:r>
          </a:p>
          <a:p>
            <a:pPr lvl="1"/>
            <a:r>
              <a:rPr lang="en-US" dirty="0" smtClean="0"/>
              <a:t>Background Color : </a:t>
            </a:r>
            <a:r>
              <a:rPr lang="en-US" b="0" i="1" dirty="0" err="1" smtClean="0"/>
              <a:t>Header_Background</a:t>
            </a:r>
            <a:endParaRPr lang="en-US" b="0" i="1" dirty="0" smtClean="0"/>
          </a:p>
          <a:p>
            <a:pPr lvl="1"/>
            <a:r>
              <a:rPr lang="en-US" dirty="0" smtClean="0"/>
              <a:t>Foreground Color: </a:t>
            </a:r>
            <a:r>
              <a:rPr lang="en-US" b="0" i="1" dirty="0" err="1" smtClean="0"/>
              <a:t>Header_Foreground</a:t>
            </a:r>
            <a:endParaRPr lang="en-US" b="0" i="1" dirty="0" smtClean="0"/>
          </a:p>
          <a:p>
            <a:pPr lvl="1"/>
            <a:r>
              <a:rPr lang="en-US" dirty="0" smtClean="0"/>
              <a:t>Font: </a:t>
            </a:r>
            <a:r>
              <a:rPr lang="en-US" b="0" i="1" dirty="0" smtClean="0"/>
              <a:t>Header1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65" y="2737710"/>
            <a:ext cx="3725285" cy="29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53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535" y="1892800"/>
            <a:ext cx="3994120" cy="1510863"/>
          </a:xfrm>
        </p:spPr>
        <p:txBody>
          <a:bodyPr/>
          <a:lstStyle/>
          <a:p>
            <a:pPr algn="ctr"/>
            <a:r>
              <a:rPr lang="en-US" sz="5400" dirty="0" smtClean="0"/>
              <a:t>BOY Advanced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215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74612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Rules</a:t>
            </a:r>
            <a:br>
              <a:rPr lang="en-US" smtClean="0">
                <a:ea typeface="ＭＳ Ｐゴシック" pitchFamily="34" charset="-128"/>
              </a:rPr>
            </a:br>
            <a:r>
              <a:rPr lang="en-US" sz="2000" smtClean="0">
                <a:solidFill>
                  <a:srgbClr val="0070C0"/>
                </a:solidFill>
                <a:latin typeface="Arial" charset="0"/>
                <a:ea typeface="ＭＳ Ｐゴシック" pitchFamily="34" charset="-128"/>
                <a:cs typeface="Arial" charset="0"/>
              </a:rPr>
              <a:t>- Easily make widget properties dynamic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229600" cy="2182813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Condition depended property value</a:t>
            </a:r>
          </a:p>
          <a:p>
            <a:r>
              <a:rPr lang="en-US" dirty="0" smtClean="0">
                <a:ea typeface="ＭＳ Ｐゴシック" pitchFamily="34" charset="-128"/>
              </a:rPr>
              <a:t>Directly output PV value to a property</a:t>
            </a:r>
          </a:p>
          <a:p>
            <a:r>
              <a:rPr lang="en-US" dirty="0" smtClean="0">
                <a:ea typeface="ＭＳ Ｐゴシック" pitchFamily="34" charset="-128"/>
              </a:rPr>
              <a:t>Allows multiple rules on a widget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968625"/>
            <a:ext cx="4430712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38" y="3927475"/>
            <a:ext cx="23907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5" descr="scrip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990600"/>
            <a:ext cx="1363663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9" name="Picture 6" descr="script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50" y="990600"/>
            <a:ext cx="1395413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Rules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231775" y="817563"/>
            <a:ext cx="8229600" cy="3052118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Create a new OPI </a:t>
            </a:r>
            <a:r>
              <a:rPr lang="en-US" b="0" i="1" dirty="0" err="1" smtClean="0">
                <a:ea typeface="ＭＳ Ｐゴシック" pitchFamily="34" charset="-128"/>
              </a:rPr>
              <a:t>rules.opi</a:t>
            </a:r>
            <a:endParaRPr lang="en-US" b="0" i="1" dirty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Add a Knob with PV Name </a:t>
            </a:r>
            <a:r>
              <a:rPr lang="en-US" b="0" i="1" dirty="0" smtClean="0">
                <a:ea typeface="ＭＳ Ｐゴシック" pitchFamily="34" charset="-128"/>
              </a:rPr>
              <a:t>loc://test</a:t>
            </a:r>
          </a:p>
          <a:p>
            <a:r>
              <a:rPr lang="en-US" dirty="0" smtClean="0">
                <a:ea typeface="ＭＳ Ｐゴシック" pitchFamily="34" charset="-128"/>
              </a:rPr>
              <a:t>Add a Label</a:t>
            </a:r>
          </a:p>
          <a:p>
            <a:pPr lvl="1"/>
            <a:r>
              <a:rPr lang="en-US" b="0" i="1" dirty="0" smtClean="0">
                <a:ea typeface="ＭＳ Ｐゴシック" pitchFamily="34" charset="-128"/>
              </a:rPr>
              <a:t>Text: “Heater is on”</a:t>
            </a:r>
          </a:p>
          <a:p>
            <a:pPr lvl="1"/>
            <a:r>
              <a:rPr lang="en-US" b="0" i="1" dirty="0" smtClean="0">
                <a:ea typeface="ＭＳ Ｐゴシック" pitchFamily="34" charset="-128"/>
              </a:rPr>
              <a:t>Foreground color: Red</a:t>
            </a:r>
          </a:p>
          <a:p>
            <a:r>
              <a:rPr lang="en-US" dirty="0" smtClean="0">
                <a:ea typeface="ＭＳ Ｐゴシック" pitchFamily="34" charset="-128"/>
              </a:rPr>
              <a:t>Click on </a:t>
            </a:r>
            <a:r>
              <a:rPr lang="en-US" b="0" i="1" dirty="0" smtClean="0">
                <a:ea typeface="ＭＳ Ｐゴシック" pitchFamily="34" charset="-128"/>
              </a:rPr>
              <a:t>Rules</a:t>
            </a:r>
            <a:r>
              <a:rPr lang="en-US" dirty="0" smtClean="0">
                <a:ea typeface="ＭＳ Ｐゴシック" pitchFamily="34" charset="-128"/>
              </a:rPr>
              <a:t> property and add a rule as below</a:t>
            </a:r>
          </a:p>
        </p:txBody>
      </p:sp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63" y="3889860"/>
            <a:ext cx="56451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90" y="663840"/>
            <a:ext cx="1288901" cy="145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111125" y="1163638"/>
            <a:ext cx="8229600" cy="4877233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For more complex logic that Rules cannot achieved</a:t>
            </a:r>
          </a:p>
          <a:p>
            <a:r>
              <a:rPr lang="en-US" dirty="0" smtClean="0">
                <a:ea typeface="ＭＳ Ｐゴシック" pitchFamily="34" charset="-128"/>
              </a:rPr>
              <a:t>Support both JavaScript and Python(</a:t>
            </a:r>
            <a:r>
              <a:rPr lang="en-US" dirty="0" err="1" smtClean="0">
                <a:ea typeface="ＭＳ Ｐゴシック" pitchFamily="34" charset="-128"/>
              </a:rPr>
              <a:t>Jython</a:t>
            </a:r>
            <a:r>
              <a:rPr lang="en-US" dirty="0" smtClean="0">
                <a:ea typeface="ＭＳ Ｐゴシック" pitchFamily="34" charset="-128"/>
              </a:rPr>
              <a:t>) Script</a:t>
            </a:r>
          </a:p>
          <a:p>
            <a:r>
              <a:rPr lang="en-US" dirty="0" smtClean="0">
                <a:ea typeface="ＭＳ Ｐゴシック" pitchFamily="34" charset="-128"/>
              </a:rPr>
              <a:t>Triggered by PV value change or executed from actions</a:t>
            </a:r>
          </a:p>
          <a:p>
            <a:r>
              <a:rPr lang="en-US" dirty="0" smtClean="0">
                <a:ea typeface="ＭＳ Ｐゴシック" pitchFamily="34" charset="-128"/>
              </a:rPr>
              <a:t>Can do “anything”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access widgets and PVs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attach data to widget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call Java code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Call your custom Java library</a:t>
            </a:r>
          </a:p>
          <a:p>
            <a:r>
              <a:rPr lang="en-US" dirty="0" smtClean="0">
                <a:ea typeface="ＭＳ Ｐゴシック" pitchFamily="34" charset="-128"/>
              </a:rPr>
              <a:t>Option: Embedding script text in OPI or using a separate script file</a:t>
            </a:r>
          </a:p>
        </p:txBody>
      </p:sp>
      <p:sp>
        <p:nvSpPr>
          <p:cNvPr id="35843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74612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Scripts</a:t>
            </a:r>
            <a:br>
              <a:rPr lang="en-US" smtClean="0">
                <a:ea typeface="ＭＳ Ｐゴシック" pitchFamily="34" charset="-128"/>
              </a:rPr>
            </a:br>
            <a:r>
              <a:rPr lang="en-US" sz="2000" smtClean="0">
                <a:solidFill>
                  <a:srgbClr val="0070C0"/>
                </a:solidFill>
                <a:latin typeface="Arial" charset="0"/>
                <a:ea typeface="ＭＳ Ｐゴシック" pitchFamily="34" charset="-128"/>
                <a:cs typeface="Arial" charset="0"/>
              </a:rPr>
              <a:t>- Intelligentize your OPI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ScriptUtil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830" y="711268"/>
            <a:ext cx="8229600" cy="6190413"/>
          </a:xfrm>
        </p:spPr>
        <p:txBody>
          <a:bodyPr/>
          <a:lstStyle/>
          <a:p>
            <a:r>
              <a:rPr lang="en-US" dirty="0" smtClean="0"/>
              <a:t>Generally useful functions</a:t>
            </a:r>
          </a:p>
          <a:p>
            <a:pPr lvl="1"/>
            <a:r>
              <a:rPr lang="en-US" dirty="0" smtClean="0"/>
              <a:t>BOY Online help-&gt;Script or </a:t>
            </a:r>
            <a:r>
              <a:rPr lang="en-US" sz="1400" b="0" dirty="0" smtClean="0">
                <a:hlinkClick r:id="rId2"/>
              </a:rPr>
              <a:t>http</a:t>
            </a:r>
            <a:r>
              <a:rPr lang="en-US" sz="1400" b="0" dirty="0">
                <a:hlinkClick r:id="rId2"/>
              </a:rPr>
              <a:t>://htmlpreview.github.com/?https://</a:t>
            </a:r>
            <a:r>
              <a:rPr lang="en-US" sz="1400" b="0" dirty="0" smtClean="0">
                <a:hlinkClick r:id="rId2"/>
              </a:rPr>
              <a:t>raw.github.com/ControlSystemStudio/cs-studio/master/applications/plugins/org.csstudio.opibuilder/html/script/ScriptUtil/index.html</a:t>
            </a:r>
            <a:endParaRPr lang="en-US" sz="1400" b="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>
                <a:ea typeface="ＭＳ Ｐゴシック" pitchFamily="34" charset="-128"/>
              </a:rPr>
              <a:t>You can create your own custom </a:t>
            </a:r>
            <a:r>
              <a:rPr lang="en-US" dirty="0" err="1" smtClean="0">
                <a:ea typeface="ＭＳ Ｐゴシック" pitchFamily="34" charset="-128"/>
              </a:rPr>
              <a:t>ScriptUtil</a:t>
            </a:r>
            <a:endParaRPr lang="en-US" dirty="0">
              <a:ea typeface="ＭＳ Ｐゴシック" pitchFamily="34" charset="-128"/>
            </a:endParaRP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85" y="2046420"/>
            <a:ext cx="5722345" cy="373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608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20" y="111462"/>
            <a:ext cx="3553391" cy="1627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0" y="871538"/>
            <a:ext cx="49911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8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8577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Demo: Scripts</a:t>
            </a:r>
            <a:endParaRPr lang="en-US" sz="2000" smtClean="0">
              <a:solidFill>
                <a:srgbClr val="0070C0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3830" y="1971126"/>
            <a:ext cx="4724400" cy="612964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713537" y="1547155"/>
            <a:ext cx="914400" cy="612775"/>
          </a:xfrm>
          <a:prstGeom prst="wedgeRoundRectCallout">
            <a:avLst>
              <a:gd name="adj1" fmla="val -347152"/>
              <a:gd name="adj2" fmla="val 9301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  <a:cs typeface="Arial" charset="0"/>
              </a:rPr>
              <a:t>Access Widget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791200" y="2438400"/>
            <a:ext cx="914400" cy="612775"/>
          </a:xfrm>
          <a:prstGeom prst="wedgeRoundRectCallout">
            <a:avLst>
              <a:gd name="adj1" fmla="val -359704"/>
              <a:gd name="adj2" fmla="val 491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0000"/>
                </a:solidFill>
                <a:cs typeface="Arial" charset="0"/>
              </a:rPr>
              <a:t>Access PV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577880" y="2938463"/>
            <a:ext cx="3429000" cy="2286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22828" y="3779024"/>
            <a:ext cx="5410200" cy="381000"/>
          </a:xfrm>
          <a:prstGeom prst="ellipse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7086600" y="3429000"/>
            <a:ext cx="914400" cy="612775"/>
          </a:xfrm>
          <a:prstGeom prst="wedgeRoundRectCallout">
            <a:avLst>
              <a:gd name="adj1" fmla="val -369932"/>
              <a:gd name="adj2" fmla="val 452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rgbClr val="FF0000"/>
                </a:solidFill>
                <a:cs typeface="Arial" charset="0"/>
              </a:rPr>
              <a:t>Call Java code</a:t>
            </a:r>
          </a:p>
        </p:txBody>
      </p:sp>
      <p:pic>
        <p:nvPicPr>
          <p:cNvPr id="36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5310188"/>
            <a:ext cx="55816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8934450" cy="487363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PyDev for python script editing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266700" y="838200"/>
            <a:ext cx="8229600" cy="14351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Syntax highlight, code auto-completion, error check</a:t>
            </a:r>
          </a:p>
          <a:p>
            <a:r>
              <a:rPr lang="en-US" smtClean="0">
                <a:ea typeface="ＭＳ Ｐゴシック" pitchFamily="34" charset="-128"/>
              </a:rPr>
              <a:t>See BOY Help-&gt;Script-&gt;Python Script for installation instruction</a:t>
            </a:r>
          </a:p>
        </p:txBody>
      </p:sp>
      <p:pic>
        <p:nvPicPr>
          <p:cNvPr id="37892" name="Picture 2" descr="Use PyDev as Python script editor for B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162175"/>
            <a:ext cx="5376863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87363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Examples-Virtual Linac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8130" name="Picture 2" descr="C:\Users\5hz\Pictures\BOY Screenshot\virtual lina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850" y="893763"/>
            <a:ext cx="7412038" cy="5040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8795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How powerful a script can be?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117474" y="1123950"/>
            <a:ext cx="4454525" cy="3316805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Submit a table scan and monitor scan progress.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General GUI applications</a:t>
            </a:r>
            <a:endParaRPr lang="en-US" sz="20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110492" y="5963730"/>
            <a:ext cx="4581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1" eaLnBrk="1" hangingPunct="1"/>
            <a:r>
              <a:rPr lang="en-US" sz="1200" dirty="0"/>
              <a:t>/BOY Examples/Miscellaneous/</a:t>
            </a:r>
            <a:r>
              <a:rPr lang="en-US" sz="1200" dirty="0" err="1"/>
              <a:t>CalculatorExample</a:t>
            </a:r>
            <a:r>
              <a:rPr lang="en-US" sz="1200" dirty="0"/>
              <a:t>/</a:t>
            </a:r>
            <a:r>
              <a:rPr lang="en-US" sz="1200" dirty="0" err="1"/>
              <a:t>Calculator.opi</a:t>
            </a:r>
            <a:endParaRPr lang="en-US" sz="1200" dirty="0"/>
          </a:p>
        </p:txBody>
      </p:sp>
      <p:pic>
        <p:nvPicPr>
          <p:cNvPr id="8" name="Picture 7" descr="opi_tab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05" y="779055"/>
            <a:ext cx="3494855" cy="2813723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410" y="4043480"/>
            <a:ext cx="1477730" cy="161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580" y="3920582"/>
            <a:ext cx="1459390" cy="204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5301695" y="5963730"/>
            <a:ext cx="29489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1" eaLnBrk="1" hangingPunct="1"/>
            <a:r>
              <a:rPr lang="en-US" sz="1200" dirty="0"/>
              <a:t>/BOY </a:t>
            </a:r>
            <a:r>
              <a:rPr lang="en-US" sz="1200" dirty="0" smtClean="0"/>
              <a:t>Examples/Miscellaneous/</a:t>
            </a:r>
            <a:r>
              <a:rPr lang="en-US" sz="1200" dirty="0" err="1" smtClean="0"/>
              <a:t>Timer.opi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Exercise: Script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020" y="817460"/>
            <a:ext cx="5184675" cy="4161139"/>
          </a:xfrm>
        </p:spPr>
        <p:txBody>
          <a:bodyPr/>
          <a:lstStyle/>
          <a:p>
            <a:r>
              <a:rPr lang="en-US" sz="2400" dirty="0" smtClean="0"/>
              <a:t>Add a label widget with name </a:t>
            </a:r>
            <a:r>
              <a:rPr lang="en-US" sz="2400" b="0" i="1" dirty="0" err="1" smtClean="0"/>
              <a:t>myLabel</a:t>
            </a:r>
            <a:endParaRPr lang="en-US" sz="2400" b="0" i="1" dirty="0" smtClean="0"/>
          </a:p>
          <a:p>
            <a:r>
              <a:rPr lang="en-US" sz="2400" dirty="0" smtClean="0"/>
              <a:t>Create a new python script </a:t>
            </a:r>
            <a:r>
              <a:rPr lang="en-US" sz="2400" b="0" i="1" dirty="0" smtClean="0"/>
              <a:t>myScript.py 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Add a button to widget and add “</a:t>
            </a:r>
            <a:r>
              <a:rPr lang="en-US" sz="2400" b="0" i="1" dirty="0" smtClean="0"/>
              <a:t>Execute Python Script</a:t>
            </a:r>
            <a:r>
              <a:rPr lang="en-US" sz="2400" dirty="0" smtClean="0"/>
              <a:t>” in Actions property as the dialog on right</a:t>
            </a:r>
          </a:p>
          <a:p>
            <a:r>
              <a:rPr lang="en-US" sz="2400" dirty="0" smtClean="0"/>
              <a:t>Run</a:t>
            </a:r>
            <a:endParaRPr lang="en-US" sz="2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10" y="5003605"/>
            <a:ext cx="3917310" cy="113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795" y="3467405"/>
            <a:ext cx="3512968" cy="1721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45" y="1774230"/>
            <a:ext cx="4839030" cy="1566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6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Widgets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229600" cy="148272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Support various type of data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Double, Integer, String, Enum, Boolean, Waveform…</a:t>
            </a:r>
          </a:p>
          <a:p>
            <a:r>
              <a:rPr lang="en-US" smtClean="0">
                <a:ea typeface="ＭＳ Ｐゴシック" pitchFamily="34" charset="-128"/>
              </a:rPr>
              <a:t>Allow plugging in customized widgets to BOY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2314575"/>
            <a:ext cx="4114800" cy="427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2354263"/>
            <a:ext cx="13335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8" y="2354263"/>
            <a:ext cx="13525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4581525"/>
            <a:ext cx="13525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354263"/>
            <a:ext cx="14097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</a:t>
            </a: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Enum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 widgets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155575" y="817563"/>
            <a:ext cx="4914900" cy="5094287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Add Controls/Choice button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PV Name: </a:t>
            </a:r>
            <a:r>
              <a:rPr lang="en-US" b="0" i="1" dirty="0" err="1" smtClean="0">
                <a:ea typeface="ＭＳ Ｐゴシック" pitchFamily="34" charset="-128"/>
              </a:rPr>
              <a:t>css:sensor</a:t>
            </a:r>
            <a:endParaRPr lang="en-US" b="0" i="1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Items From PV: </a:t>
            </a:r>
            <a:r>
              <a:rPr lang="en-US" b="0" i="1" dirty="0" smtClean="0">
                <a:ea typeface="ＭＳ Ｐゴシック" pitchFamily="34" charset="-128"/>
              </a:rPr>
              <a:t>Yes</a:t>
            </a:r>
          </a:p>
          <a:p>
            <a:r>
              <a:rPr lang="en-US" dirty="0" smtClean="0">
                <a:ea typeface="ＭＳ Ｐゴシック" pitchFamily="34" charset="-128"/>
              </a:rPr>
              <a:t>Add Controls/Combo Box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PV Name: </a:t>
            </a:r>
            <a:r>
              <a:rPr lang="en-US" b="0" i="1" dirty="0" err="1" smtClean="0">
                <a:ea typeface="ＭＳ Ｐゴシック" pitchFamily="34" charset="-128"/>
              </a:rPr>
              <a:t>css:sensor</a:t>
            </a:r>
            <a:endParaRPr lang="en-US" b="0" i="1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Items From PV: </a:t>
            </a:r>
            <a:r>
              <a:rPr lang="en-US" b="0" i="1" dirty="0" smtClean="0">
                <a:ea typeface="ＭＳ Ｐゴシック" pitchFamily="34" charset="-128"/>
              </a:rPr>
              <a:t>Yes</a:t>
            </a:r>
          </a:p>
          <a:p>
            <a:r>
              <a:rPr lang="en-US" dirty="0" smtClean="0">
                <a:ea typeface="ＭＳ Ｐゴシック" pitchFamily="34" charset="-128"/>
              </a:rPr>
              <a:t>Add Monitors/LED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PV Name: </a:t>
            </a:r>
            <a:r>
              <a:rPr lang="en-US" b="0" i="1" dirty="0" err="1" smtClean="0">
                <a:ea typeface="ＭＳ Ｐゴシック" pitchFamily="34" charset="-128"/>
              </a:rPr>
              <a:t>css:sensor</a:t>
            </a:r>
            <a:endParaRPr lang="en-US" b="0" i="1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Off Color: </a:t>
            </a:r>
            <a:r>
              <a:rPr lang="en-US" b="0" i="1" dirty="0" smtClean="0">
                <a:ea typeface="ＭＳ Ｐゴシック" pitchFamily="34" charset="-128"/>
              </a:rPr>
              <a:t>green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On Color: </a:t>
            </a:r>
            <a:r>
              <a:rPr lang="en-US" b="0" i="1" dirty="0" smtClean="0">
                <a:ea typeface="ＭＳ Ｐゴシック" pitchFamily="34" charset="-128"/>
              </a:rPr>
              <a:t>red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0420" name="Rectangle 3"/>
          <p:cNvSpPr>
            <a:spLocks noChangeArrowheads="1"/>
          </p:cNvSpPr>
          <p:nvPr/>
        </p:nvSpPr>
        <p:spPr bwMode="auto">
          <a:xfrm>
            <a:off x="5186363" y="1009650"/>
            <a:ext cx="34956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/>
              <a:t>record(bi, "$(user):sensor")</a:t>
            </a:r>
          </a:p>
          <a:p>
            <a:r>
              <a:rPr lang="en-US" sz="1600"/>
              <a:t>{</a:t>
            </a:r>
          </a:p>
          <a:p>
            <a:r>
              <a:rPr lang="en-US" sz="1600"/>
              <a:t>    field(DESC, "Sensor Simulation")</a:t>
            </a:r>
          </a:p>
          <a:p>
            <a:r>
              <a:rPr lang="en-US" sz="1600"/>
              <a:t>    field(ZNAM, "OK")</a:t>
            </a:r>
          </a:p>
          <a:p>
            <a:r>
              <a:rPr lang="en-US" sz="1600"/>
              <a:t>    field(ONAM, "Broken")</a:t>
            </a:r>
          </a:p>
          <a:p>
            <a:r>
              <a:rPr lang="en-US" sz="1600"/>
              <a:t>    field(OSV,  "MAJOR")</a:t>
            </a:r>
          </a:p>
          <a:p>
            <a:r>
              <a:rPr lang="en-US" sz="1600"/>
              <a:t>    field(PINI, "YES")</a:t>
            </a:r>
          </a:p>
          <a:p>
            <a:r>
              <a:rPr lang="en-US" sz="1600"/>
              <a:t>    field(FLNK, "$(user):tank")</a:t>
            </a:r>
          </a:p>
          <a:p>
            <a:r>
              <a:rPr lang="en-US" sz="1600"/>
              <a:t>}</a:t>
            </a:r>
          </a:p>
        </p:txBody>
      </p:sp>
      <p:pic>
        <p:nvPicPr>
          <p:cNvPr id="604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3775075"/>
            <a:ext cx="30384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Box 5"/>
          <p:cNvSpPr txBox="1">
            <a:spLocks noChangeArrowheads="1"/>
          </p:cNvSpPr>
          <p:nvPr/>
        </p:nvSpPr>
        <p:spPr bwMode="auto">
          <a:xfrm>
            <a:off x="539750" y="5694363"/>
            <a:ext cx="61452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F0"/>
                </a:solidFill>
              </a:rPr>
              <a:t>Similar for </a:t>
            </a:r>
            <a:r>
              <a:rPr lang="en-US" dirty="0" err="1">
                <a:solidFill>
                  <a:srgbClr val="00B0F0"/>
                </a:solidFill>
              </a:rPr>
              <a:t>bo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mbbi</a:t>
            </a:r>
            <a:r>
              <a:rPr lang="en-US" dirty="0">
                <a:solidFill>
                  <a:srgbClr val="00B0F0"/>
                </a:solidFill>
              </a:rPr>
              <a:t>, </a:t>
            </a:r>
            <a:r>
              <a:rPr lang="en-US" dirty="0" err="1">
                <a:solidFill>
                  <a:srgbClr val="00B0F0"/>
                </a:solidFill>
              </a:rPr>
              <a:t>mbbo</a:t>
            </a:r>
            <a:r>
              <a:rPr lang="en-US" dirty="0">
                <a:solidFill>
                  <a:srgbClr val="00B0F0"/>
                </a:solidFill>
              </a:rPr>
              <a:t> records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111125" y="177801"/>
            <a:ext cx="8877450" cy="484748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ea typeface="ＭＳ Ｐゴシック" pitchFamily="34" charset="-128"/>
              </a:rPr>
              <a:t>Demo: Linking Container and Macro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117475" y="1201738"/>
            <a:ext cx="8229600" cy="343217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Create a new OPI: embedded.opi</a:t>
            </a:r>
          </a:p>
          <a:p>
            <a:r>
              <a:rPr lang="en-US" smtClean="0">
                <a:ea typeface="ＭＳ Ｐゴシック" pitchFamily="34" charset="-128"/>
              </a:rPr>
              <a:t>Add a label widget with text </a:t>
            </a:r>
            <a:r>
              <a:rPr lang="en-US" b="0" i="1" smtClean="0">
                <a:ea typeface="ＭＳ Ｐゴシック" pitchFamily="34" charset="-128"/>
              </a:rPr>
              <a:t>PV Name: $(pv)</a:t>
            </a:r>
          </a:p>
          <a:p>
            <a:r>
              <a:rPr lang="en-US" smtClean="0">
                <a:ea typeface="ＭＳ Ｐゴシック" pitchFamily="34" charset="-128"/>
              </a:rPr>
              <a:t>Add an XY Graph widget</a:t>
            </a:r>
          </a:p>
          <a:p>
            <a:pPr lvl="1"/>
            <a:r>
              <a:rPr lang="en-US" b="0" i="1" smtClean="0">
                <a:ea typeface="ＭＳ Ｐゴシック" pitchFamily="34" charset="-128"/>
              </a:rPr>
              <a:t>PV Name: $(pv)</a:t>
            </a:r>
          </a:p>
          <a:p>
            <a:r>
              <a:rPr lang="en-US" smtClean="0">
                <a:ea typeface="ＭＳ Ｐゴシック" pitchFamily="34" charset="-128"/>
              </a:rPr>
              <a:t>Save</a:t>
            </a:r>
          </a:p>
          <a:p>
            <a:pPr lvl="2">
              <a:buFont typeface="Arial" charset="0"/>
              <a:buNone/>
            </a:pPr>
            <a:endParaRPr lang="en-US" smtClean="0">
              <a:ea typeface="ＭＳ Ｐゴシック" pitchFamily="34" charset="-128"/>
            </a:endParaRPr>
          </a:p>
          <a:p>
            <a:pPr lvl="1"/>
            <a:endParaRPr lang="en-US" smtClean="0">
              <a:ea typeface="ＭＳ Ｐゴシック" pitchFamily="34" charset="-128"/>
            </a:endParaRP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2968625"/>
            <a:ext cx="2732087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88106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ea typeface="ＭＳ Ｐゴシック" pitchFamily="34" charset="-128"/>
              </a:rPr>
              <a:t>Demo: Linking Container and Macro (cont’d)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117475" y="1085850"/>
            <a:ext cx="8229600" cy="3546475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Create a new OPI: </a:t>
            </a:r>
            <a:r>
              <a:rPr lang="en-US" dirty="0" err="1" smtClean="0">
                <a:ea typeface="ＭＳ Ｐゴシック" pitchFamily="34" charset="-128"/>
              </a:rPr>
              <a:t>linkingContainer.opi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Add an </a:t>
            </a:r>
            <a:r>
              <a:rPr lang="en-US" b="0" i="1" dirty="0" smtClean="0">
                <a:ea typeface="ＭＳ Ｐゴシック" pitchFamily="34" charset="-128"/>
              </a:rPr>
              <a:t>Others/Linking Container </a:t>
            </a:r>
            <a:r>
              <a:rPr lang="en-US" dirty="0" smtClean="0">
                <a:ea typeface="ＭＳ Ｐゴシック" pitchFamily="34" charset="-128"/>
              </a:rPr>
              <a:t>widget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Macros: </a:t>
            </a:r>
            <a:r>
              <a:rPr lang="en-US" dirty="0" err="1" smtClean="0">
                <a:ea typeface="ＭＳ Ｐゴシック" pitchFamily="34" charset="-128"/>
              </a:rPr>
              <a:t>pv</a:t>
            </a:r>
            <a:r>
              <a:rPr lang="en-US" dirty="0" smtClean="0">
                <a:ea typeface="ＭＳ Ｐゴシック" pitchFamily="34" charset="-128"/>
              </a:rPr>
              <a:t>=sim://noise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OPI File: </a:t>
            </a:r>
            <a:r>
              <a:rPr lang="en-US" dirty="0" err="1" smtClean="0">
                <a:ea typeface="ＭＳ Ｐゴシック" pitchFamily="34" charset="-128"/>
              </a:rPr>
              <a:t>embedded.opi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Duplicate extra two linking container widget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Set Macros to </a:t>
            </a:r>
            <a:r>
              <a:rPr lang="en-US" b="0" i="1" dirty="0" err="1" smtClean="0">
                <a:ea typeface="ＭＳ Ｐゴシック" pitchFamily="34" charset="-128"/>
              </a:rPr>
              <a:t>pv</a:t>
            </a:r>
            <a:r>
              <a:rPr lang="en-US" b="0" i="1" dirty="0" smtClean="0">
                <a:ea typeface="ＭＳ Ｐゴシック" pitchFamily="34" charset="-128"/>
              </a:rPr>
              <a:t>=sim://sine </a:t>
            </a:r>
            <a:r>
              <a:rPr lang="en-US" dirty="0" smtClean="0">
                <a:ea typeface="ＭＳ Ｐゴシック" pitchFamily="34" charset="-128"/>
              </a:rPr>
              <a:t>and </a:t>
            </a:r>
            <a:r>
              <a:rPr lang="en-US" b="0" i="1" dirty="0" err="1" smtClean="0">
                <a:ea typeface="ＭＳ Ｐゴシック" pitchFamily="34" charset="-128"/>
              </a:rPr>
              <a:t>pv</a:t>
            </a:r>
            <a:r>
              <a:rPr lang="en-US" b="0" i="1" dirty="0" smtClean="0">
                <a:ea typeface="ＭＳ Ｐゴシック" pitchFamily="34" charset="-128"/>
              </a:rPr>
              <a:t>=sim://ramp </a:t>
            </a:r>
            <a:r>
              <a:rPr lang="en-US" dirty="0" err="1" smtClean="0">
                <a:ea typeface="ＭＳ Ｐゴシック" pitchFamily="34" charset="-128"/>
              </a:rPr>
              <a:t>repectively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Run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60" y="3659188"/>
            <a:ext cx="3827462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XY Graph Widget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17475" y="855663"/>
            <a:ext cx="8229600" cy="5598456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Open </a:t>
            </a:r>
            <a:r>
              <a:rPr lang="en-US" b="0" i="1" dirty="0" err="1" smtClean="0">
                <a:ea typeface="ＭＳ Ｐゴシック" pitchFamily="34" charset="-128"/>
              </a:rPr>
              <a:t>first.opi</a:t>
            </a:r>
            <a:r>
              <a:rPr lang="en-US" dirty="0" smtClean="0">
                <a:ea typeface="ＭＳ Ｐゴシック" pitchFamily="34" charset="-128"/>
              </a:rPr>
              <a:t> in editor</a:t>
            </a:r>
          </a:p>
          <a:p>
            <a:r>
              <a:rPr lang="en-US" dirty="0" smtClean="0">
                <a:ea typeface="ＭＳ Ｐゴシック" pitchFamily="34" charset="-128"/>
              </a:rPr>
              <a:t>Select XY Graph widget and set: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Trace Count: </a:t>
            </a:r>
            <a:r>
              <a:rPr lang="en-US" b="0" i="1" dirty="0" smtClean="0">
                <a:ea typeface="ＭＳ Ｐゴシック" pitchFamily="34" charset="-128"/>
              </a:rPr>
              <a:t>2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Primary X Axis (0)</a:t>
            </a:r>
          </a:p>
          <a:p>
            <a:pPr lvl="3"/>
            <a:r>
              <a:rPr lang="en-US" dirty="0" smtClean="0">
                <a:ea typeface="ＭＳ Ｐゴシック" pitchFamily="34" charset="-128"/>
              </a:rPr>
              <a:t>Time Format: </a:t>
            </a:r>
            <a:r>
              <a:rPr lang="en-US" b="0" i="1" dirty="0" smtClean="0">
                <a:ea typeface="ＭＳ Ｐゴシック" pitchFamily="34" charset="-128"/>
              </a:rPr>
              <a:t>Auto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Trace 1</a:t>
            </a:r>
          </a:p>
          <a:p>
            <a:pPr lvl="3"/>
            <a:r>
              <a:rPr lang="en-US" dirty="0" smtClean="0">
                <a:ea typeface="ＭＳ Ｐゴシック" pitchFamily="34" charset="-128"/>
              </a:rPr>
              <a:t> Y PV: </a:t>
            </a:r>
            <a:r>
              <a:rPr lang="en-US" b="0" i="1" dirty="0" err="1" smtClean="0">
                <a:ea typeface="ＭＳ Ｐゴシック" pitchFamily="34" charset="-128"/>
              </a:rPr>
              <a:t>css:setpoint</a:t>
            </a:r>
            <a:endParaRPr lang="en-US" b="0" i="1" dirty="0" smtClean="0">
              <a:ea typeface="ＭＳ Ｐゴシック" pitchFamily="34" charset="-128"/>
            </a:endParaRPr>
          </a:p>
          <a:p>
            <a:pPr lvl="3"/>
            <a:r>
              <a:rPr lang="en-US" dirty="0" smtClean="0">
                <a:ea typeface="ＭＳ Ｐゴシック" pitchFamily="34" charset="-128"/>
              </a:rPr>
              <a:t>Point style: </a:t>
            </a:r>
            <a:r>
              <a:rPr lang="en-US" b="0" i="1" dirty="0" smtClean="0">
                <a:ea typeface="ＭＳ Ｐゴシック" pitchFamily="34" charset="-128"/>
              </a:rPr>
              <a:t>Point</a:t>
            </a:r>
          </a:p>
          <a:p>
            <a:pPr marL="971550" lvl="3" indent="0">
              <a:buNone/>
            </a:pPr>
            <a:endParaRPr lang="en-US" b="0" i="1" dirty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By default: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It </a:t>
            </a:r>
            <a:r>
              <a:rPr lang="en-US" dirty="0">
                <a:ea typeface="ＭＳ Ｐゴシック" pitchFamily="34" charset="-128"/>
              </a:rPr>
              <a:t>only updates on value </a:t>
            </a:r>
            <a:r>
              <a:rPr lang="en-US" dirty="0" smtClean="0">
                <a:ea typeface="ＭＳ Ｐゴシック" pitchFamily="34" charset="-128"/>
              </a:rPr>
              <a:t>change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New value is appended in a buffer</a:t>
            </a:r>
            <a:endParaRPr lang="en-US" dirty="0">
              <a:ea typeface="ＭＳ Ｐゴシック" pitchFamily="34" charset="-128"/>
            </a:endParaRPr>
          </a:p>
          <a:p>
            <a:endParaRPr lang="en-US" b="0" i="1" dirty="0" smtClean="0">
              <a:ea typeface="ＭＳ Ｐゴシック" pitchFamily="34" charset="-128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0" y="2084825"/>
            <a:ext cx="3707039" cy="234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XY Graph Widget Cont.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17475" y="855663"/>
            <a:ext cx="8229600" cy="2710486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Update trace periodically even there is no value change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Select XY Graph widget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Set properties:</a:t>
            </a:r>
          </a:p>
          <a:p>
            <a:pPr lvl="2"/>
            <a:r>
              <a:rPr lang="en-US" dirty="0">
                <a:ea typeface="ＭＳ Ｐゴシック" pitchFamily="34" charset="-128"/>
              </a:rPr>
              <a:t>Trigger PV: </a:t>
            </a:r>
            <a:r>
              <a:rPr lang="en-US" b="0" i="1" dirty="0">
                <a:ea typeface="ＭＳ Ｐゴシック" pitchFamily="34" charset="-128"/>
              </a:rPr>
              <a:t>sim://ramp(0,1,1,1</a:t>
            </a:r>
            <a:r>
              <a:rPr lang="en-US" b="0" i="1" dirty="0" smtClean="0">
                <a:ea typeface="ＭＳ Ｐゴシック" pitchFamily="34" charset="-128"/>
              </a:rPr>
              <a:t>)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Trace 0 and Trace 1:</a:t>
            </a:r>
          </a:p>
          <a:p>
            <a:pPr lvl="3"/>
            <a:r>
              <a:rPr lang="en-US" dirty="0" smtClean="0">
                <a:ea typeface="ＭＳ Ｐゴシック" pitchFamily="34" charset="-128"/>
              </a:rPr>
              <a:t>Update Mode: </a:t>
            </a:r>
            <a:r>
              <a:rPr lang="en-US" b="0" i="1" dirty="0" smtClean="0">
                <a:ea typeface="ＭＳ Ｐゴシック" pitchFamily="34" charset="-128"/>
              </a:rPr>
              <a:t>Trigger</a:t>
            </a: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70" y="2584090"/>
            <a:ext cx="3355750" cy="207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74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Exercise: XY Graph Widget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117475" y="625475"/>
            <a:ext cx="8229600" cy="4308872"/>
          </a:xfrm>
        </p:spPr>
        <p:txBody>
          <a:bodyPr/>
          <a:lstStyle/>
          <a:p>
            <a:r>
              <a:rPr lang="en-US" sz="2000" dirty="0" smtClean="0">
                <a:ea typeface="ＭＳ Ｐゴシック" pitchFamily="34" charset="-128"/>
              </a:rPr>
              <a:t>Plot Waveform</a:t>
            </a:r>
          </a:p>
          <a:p>
            <a:pPr lvl="1"/>
            <a:r>
              <a:rPr lang="en-US" sz="1800" dirty="0" smtClean="0">
                <a:ea typeface="ＭＳ Ｐゴシック" pitchFamily="34" charset="-128"/>
              </a:rPr>
              <a:t>Add Monitors/XY Graph widget</a:t>
            </a:r>
          </a:p>
          <a:p>
            <a:pPr lvl="2"/>
            <a:r>
              <a:rPr lang="en-US" sz="1600" dirty="0" smtClean="0">
                <a:ea typeface="ＭＳ Ｐゴシック" pitchFamily="34" charset="-128"/>
              </a:rPr>
              <a:t>Trace Count: 2</a:t>
            </a:r>
          </a:p>
          <a:p>
            <a:pPr lvl="2"/>
            <a:r>
              <a:rPr lang="en-US" sz="1600" dirty="0" smtClean="0">
                <a:ea typeface="ＭＳ Ｐゴシック" pitchFamily="34" charset="-128"/>
              </a:rPr>
              <a:t>Trace 0 </a:t>
            </a:r>
          </a:p>
          <a:p>
            <a:pPr lvl="3"/>
            <a:r>
              <a:rPr lang="en-US" sz="1400" dirty="0" smtClean="0">
                <a:ea typeface="ＭＳ Ｐゴシック" pitchFamily="34" charset="-128"/>
              </a:rPr>
              <a:t>Buffer Size: 200</a:t>
            </a:r>
          </a:p>
          <a:p>
            <a:pPr lvl="3"/>
            <a:r>
              <a:rPr lang="en-US" sz="1400" dirty="0" smtClean="0">
                <a:solidFill>
                  <a:srgbClr val="FF0000"/>
                </a:solidFill>
                <a:ea typeface="ＭＳ Ｐゴシック" pitchFamily="34" charset="-128"/>
              </a:rPr>
              <a:t>Concatenate Data: no</a:t>
            </a:r>
          </a:p>
          <a:p>
            <a:pPr lvl="3"/>
            <a:r>
              <a:rPr lang="en-US" sz="1400" dirty="0" smtClean="0">
                <a:ea typeface="ＭＳ Ｐゴシック" pitchFamily="34" charset="-128"/>
              </a:rPr>
              <a:t>Y PV: </a:t>
            </a:r>
            <a:r>
              <a:rPr lang="en-US" sz="1400" dirty="0" err="1" smtClean="0">
                <a:ea typeface="ＭＳ Ｐゴシック" pitchFamily="34" charset="-128"/>
              </a:rPr>
              <a:t>css:sineWave</a:t>
            </a:r>
            <a:endParaRPr lang="en-US" sz="1400" dirty="0" smtClean="0">
              <a:ea typeface="ＭＳ Ｐゴシック" pitchFamily="34" charset="-128"/>
            </a:endParaRPr>
          </a:p>
          <a:p>
            <a:pPr lvl="2"/>
            <a:r>
              <a:rPr lang="en-US" sz="1600" dirty="0" smtClean="0">
                <a:ea typeface="ＭＳ Ｐゴシック" pitchFamily="34" charset="-128"/>
              </a:rPr>
              <a:t>Trace 1 </a:t>
            </a:r>
          </a:p>
          <a:p>
            <a:pPr lvl="3"/>
            <a:r>
              <a:rPr lang="en-US" sz="1400" dirty="0" smtClean="0">
                <a:ea typeface="ＭＳ Ｐゴシック" pitchFamily="34" charset="-128"/>
              </a:rPr>
              <a:t>Buffer Size: 200</a:t>
            </a:r>
          </a:p>
          <a:p>
            <a:pPr lvl="3"/>
            <a:r>
              <a:rPr lang="en-US" sz="1400" dirty="0" smtClean="0">
                <a:solidFill>
                  <a:srgbClr val="FF0000"/>
                </a:solidFill>
                <a:ea typeface="ＭＳ Ｐゴシック" pitchFamily="34" charset="-128"/>
              </a:rPr>
              <a:t>Concatenate Data: no</a:t>
            </a:r>
          </a:p>
          <a:p>
            <a:pPr lvl="3"/>
            <a:r>
              <a:rPr lang="en-US" sz="1400" dirty="0" smtClean="0">
                <a:ea typeface="ＭＳ Ｐゴシック" pitchFamily="34" charset="-128"/>
              </a:rPr>
              <a:t>Y PV: </a:t>
            </a:r>
            <a:r>
              <a:rPr lang="en-US" sz="1400" dirty="0" err="1" smtClean="0">
                <a:ea typeface="ＭＳ Ｐゴシック" pitchFamily="34" charset="-128"/>
              </a:rPr>
              <a:t>css:cosWave</a:t>
            </a:r>
            <a:endParaRPr lang="en-US" sz="1400" dirty="0" smtClean="0">
              <a:ea typeface="ＭＳ Ｐゴシック" pitchFamily="34" charset="-128"/>
            </a:endParaRP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Try toolbar buttons to zoom in/out</a:t>
            </a:r>
          </a:p>
          <a:p>
            <a:pPr lvl="2"/>
            <a:endParaRPr lang="en-US" sz="1600" dirty="0" smtClean="0">
              <a:ea typeface="ＭＳ Ｐゴシック" pitchFamily="34" charset="-128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28" y="1355130"/>
            <a:ext cx="304165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5" descr="targ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90" y="3224886"/>
            <a:ext cx="503555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96888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Widget – Intensity Graph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229600" cy="3316805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Display image-like data</a:t>
            </a:r>
          </a:p>
          <a:p>
            <a:r>
              <a:rPr lang="en-US" dirty="0" smtClean="0">
                <a:ea typeface="ＭＳ Ｐゴシック" pitchFamily="34" charset="-128"/>
              </a:rPr>
              <a:t>Can be used for video display</a:t>
            </a:r>
          </a:p>
          <a:p>
            <a:r>
              <a:rPr lang="en-US" dirty="0" smtClean="0">
                <a:ea typeface="ＭＳ Ｐゴシック" pitchFamily="34" charset="-128"/>
              </a:rPr>
              <a:t>Generate Profile data</a:t>
            </a:r>
          </a:p>
          <a:p>
            <a:r>
              <a:rPr lang="en-US" dirty="0" smtClean="0">
                <a:ea typeface="ＭＳ Ｐゴシック" pitchFamily="34" charset="-128"/>
              </a:rPr>
              <a:t>Supports Region of Interest (ROI)</a:t>
            </a:r>
          </a:p>
          <a:p>
            <a:r>
              <a:rPr lang="en-US" dirty="0">
                <a:ea typeface="ＭＳ Ｐゴシック" pitchFamily="34" charset="-128"/>
              </a:rPr>
              <a:t>Zoom In/Out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5061" name="Picture 6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57200"/>
            <a:ext cx="3151188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96888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Examples-SNS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11125" y="1344613"/>
            <a:ext cx="4232275" cy="868362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SNS top-level displays created by operators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52400"/>
            <a:ext cx="464820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51879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Content Placeholder 2"/>
          <p:cNvSpPr txBox="1">
            <a:spLocks/>
          </p:cNvSpPr>
          <p:nvPr/>
        </p:nvSpPr>
        <p:spPr bwMode="auto">
          <a:xfrm>
            <a:off x="6248400" y="6172200"/>
            <a:ext cx="2667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</a:pPr>
            <a:r>
              <a:rPr lang="en-US" sz="1800" b="1">
                <a:solidFill>
                  <a:srgbClr val="A6A6A6"/>
                </a:solidFill>
                <a:latin typeface="Arial Narrow" pitchFamily="34" charset="0"/>
                <a:ea typeface="ＭＳ Ｐゴシック" pitchFamily="34" charset="-128"/>
              </a:rPr>
              <a:t>Tim Southern, Nick Luciano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9900"/>
                </a:solidFill>
                <a:ea typeface="ＭＳ Ｐゴシック" pitchFamily="34" charset="-128"/>
              </a:rPr>
              <a:t>Exercise: Intensity Graph Widget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117474" y="855662"/>
            <a:ext cx="7373305" cy="4715137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Add Monitors/Intensity Graph widget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PV Name: </a:t>
            </a:r>
            <a:r>
              <a:rPr lang="en-US" dirty="0" err="1" smtClean="0">
                <a:ea typeface="ＭＳ Ｐゴシック" pitchFamily="34" charset="-128"/>
              </a:rPr>
              <a:t>css:imageWaveform</a:t>
            </a:r>
            <a:endParaRPr lang="en-US" dirty="0" smtClean="0">
              <a:ea typeface="ＭＳ Ｐゴシック" pitchFamily="34" charset="-128"/>
            </a:endParaRPr>
          </a:p>
          <a:p>
            <a:pPr lvl="2"/>
            <a:r>
              <a:rPr lang="en-US" dirty="0" smtClean="0">
                <a:ea typeface="ＭＳ Ｐゴシック" pitchFamily="34" charset="-128"/>
              </a:rPr>
              <a:t>Data Height: 200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Data Width: 200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Maximum: 100</a:t>
            </a:r>
          </a:p>
          <a:p>
            <a:pPr lvl="2"/>
            <a:r>
              <a:rPr lang="en-US" dirty="0" smtClean="0">
                <a:ea typeface="ＭＳ Ｐゴシック" pitchFamily="34" charset="-128"/>
              </a:rPr>
              <a:t>Minimum: 100</a:t>
            </a:r>
          </a:p>
          <a:p>
            <a:r>
              <a:rPr lang="en-US" dirty="0" smtClean="0">
                <a:ea typeface="ＭＳ Ｐゴシック" pitchFamily="34" charset="-128"/>
              </a:rPr>
              <a:t>Some properties can be changed at Runtime: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Right click widget, select </a:t>
            </a:r>
            <a:r>
              <a:rPr lang="en-US" b="0" i="1" dirty="0" smtClean="0">
                <a:ea typeface="ＭＳ Ｐゴシック" pitchFamily="34" charset="-128"/>
              </a:rPr>
              <a:t>Configure Runtime Properties…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Set Color Map to </a:t>
            </a:r>
            <a:r>
              <a:rPr lang="en-US" b="0" i="1" dirty="0" smtClean="0">
                <a:ea typeface="ＭＳ Ｐゴシック" pitchFamily="34" charset="-128"/>
              </a:rPr>
              <a:t>Gray Scale</a:t>
            </a:r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363" y="894270"/>
            <a:ext cx="2751137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129" y="4197100"/>
            <a:ext cx="2901371" cy="220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87363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  <a:ea typeface="ＭＳ Ｐゴシック" pitchFamily="34" charset="-128"/>
              </a:rPr>
              <a:t>G</a:t>
            </a:r>
            <a:r>
              <a:rPr lang="en-US" dirty="0" smtClean="0">
                <a:solidFill>
                  <a:schemeClr val="accent4"/>
                </a:solidFill>
                <a:ea typeface="ＭＳ Ｐゴシック" pitchFamily="34" charset="-128"/>
              </a:rPr>
              <a:t>olden rules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155575" y="971550"/>
            <a:ext cx="8229600" cy="278743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Simple things are simple</a:t>
            </a:r>
          </a:p>
          <a:p>
            <a:pPr lvl="1">
              <a:buFont typeface="Arial Black" pitchFamily="34" charset="0"/>
              <a:buAutoNum type="arabicPeriod"/>
            </a:pPr>
            <a:r>
              <a:rPr lang="en-US" dirty="0" smtClean="0">
                <a:solidFill>
                  <a:srgbClr val="3366FF"/>
                </a:solidFill>
                <a:ea typeface="ＭＳ Ｐゴシック" pitchFamily="34" charset="-128"/>
              </a:rPr>
              <a:t>Add widget</a:t>
            </a:r>
          </a:p>
          <a:p>
            <a:pPr lvl="1">
              <a:buFont typeface="Arial Black" pitchFamily="34" charset="0"/>
              <a:buAutoNum type="arabicPeriod"/>
            </a:pPr>
            <a:r>
              <a:rPr lang="en-US" dirty="0" smtClean="0">
                <a:solidFill>
                  <a:srgbClr val="3366FF"/>
                </a:solidFill>
                <a:ea typeface="ＭＳ Ｐゴシック" pitchFamily="34" charset="-128"/>
              </a:rPr>
              <a:t>Enter PV Name</a:t>
            </a:r>
          </a:p>
          <a:p>
            <a:pPr lvl="1">
              <a:buFont typeface="Arial Black" pitchFamily="34" charset="0"/>
              <a:buAutoNum type="arabicPeriod"/>
            </a:pPr>
            <a:r>
              <a:rPr lang="en-US" dirty="0" smtClean="0">
                <a:solidFill>
                  <a:srgbClr val="3366FF"/>
                </a:solidFill>
                <a:ea typeface="ＭＳ Ｐゴシック" pitchFamily="34" charset="-128"/>
              </a:rPr>
              <a:t>Run</a:t>
            </a:r>
          </a:p>
          <a:p>
            <a:r>
              <a:rPr lang="en-US" dirty="0" smtClean="0">
                <a:ea typeface="ＭＳ Ｐゴシック" pitchFamily="34" charset="-128"/>
              </a:rPr>
              <a:t>Use Rules or Scripts only if very necessary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Too many rules or scripts may hurt maintainability</a:t>
            </a:r>
          </a:p>
        </p:txBody>
      </p:sp>
      <p:pic>
        <p:nvPicPr>
          <p:cNvPr id="48132" name="Picture 4" descr="C:\Users\5hz\Work\Mercurial_SourceForge\applications\plugins\org.csstudio.opibuilder\icons\ru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392363"/>
            <a:ext cx="279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25" y="855865"/>
            <a:ext cx="8229600" cy="424732"/>
          </a:xfrm>
        </p:spPr>
        <p:txBody>
          <a:bodyPr/>
          <a:lstStyle/>
          <a:p>
            <a:r>
              <a:rPr lang="en-US" sz="2400" dirty="0" smtClean="0"/>
              <a:t>Display Property: </a:t>
            </a:r>
            <a:r>
              <a:rPr lang="en-US" sz="2400" b="0" i="1" dirty="0" smtClean="0"/>
              <a:t>Auto Zoom To Fit All </a:t>
            </a:r>
            <a:r>
              <a:rPr lang="en-US" sz="2400" dirty="0" err="1" smtClean="0"/>
              <a:t>vs</a:t>
            </a:r>
            <a:r>
              <a:rPr lang="en-US" sz="2400" dirty="0" smtClean="0"/>
              <a:t> </a:t>
            </a:r>
            <a:r>
              <a:rPr lang="en-US" sz="2400" b="0" i="1" dirty="0" smtClean="0"/>
              <a:t>Auto Scale Widgets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0" y="1931205"/>
            <a:ext cx="3217286" cy="223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425" y="3735025"/>
            <a:ext cx="3686880" cy="146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484" y="1521691"/>
            <a:ext cx="1990761" cy="144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9933633">
            <a:off x="3665767" y="2299365"/>
            <a:ext cx="1319604" cy="23043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784705">
            <a:off x="3610124" y="3296983"/>
            <a:ext cx="1319604" cy="23043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97202" y="2243936"/>
            <a:ext cx="13484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Auto Zoom To Fit All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761963" y="3296782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Auto Scale Widgets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7260350" y="1536049"/>
            <a:ext cx="1689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Zoom whole </a:t>
            </a:r>
            <a:r>
              <a:rPr lang="en-US" sz="1400" dirty="0" err="1" smtClean="0"/>
              <a:t>opi</a:t>
            </a:r>
            <a:r>
              <a:rPr lang="en-US" sz="1400" dirty="0" smtClean="0"/>
              <a:t> as a picture, including font size. Good for graphics rich OPI.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274574" y="5272440"/>
            <a:ext cx="3683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Elastically scale widgets’ size based on “Scale Options” property of widgets. Font size keeps unchanged.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1777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by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817461"/>
            <a:ext cx="4307255" cy="380087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Install BOY Examples</a:t>
            </a:r>
          </a:p>
          <a:p>
            <a:pPr lvl="1"/>
            <a:r>
              <a:rPr lang="en-US" sz="1600" dirty="0">
                <a:ea typeface="ＭＳ Ｐゴシック" pitchFamily="34" charset="-128"/>
              </a:rPr>
              <a:t>Menu </a:t>
            </a:r>
            <a:r>
              <a:rPr lang="en-US" sz="1600" i="1" dirty="0">
                <a:ea typeface="ＭＳ Ｐゴシック" pitchFamily="34" charset="-128"/>
              </a:rPr>
              <a:t>CSS</a:t>
            </a:r>
            <a:r>
              <a:rPr lang="en-US" sz="1600" dirty="0">
                <a:ea typeface="ＭＳ Ｐゴシック" pitchFamily="34" charset="-128"/>
              </a:rPr>
              <a:t>, </a:t>
            </a:r>
            <a:r>
              <a:rPr lang="en-US" sz="1600" i="1" dirty="0">
                <a:ea typeface="ＭＳ Ｐゴシック" pitchFamily="34" charset="-128"/>
              </a:rPr>
              <a:t>Display</a:t>
            </a:r>
            <a:r>
              <a:rPr lang="en-US" sz="1600" dirty="0">
                <a:ea typeface="ＭＳ Ｐゴシック" pitchFamily="34" charset="-128"/>
              </a:rPr>
              <a:t>, </a:t>
            </a:r>
            <a:r>
              <a:rPr lang="en-US" sz="1600" i="1" dirty="0">
                <a:ea typeface="ＭＳ Ｐゴシック" pitchFamily="34" charset="-128"/>
              </a:rPr>
              <a:t>Install OPI Examples</a:t>
            </a:r>
          </a:p>
          <a:p>
            <a:pPr lvl="1"/>
            <a:r>
              <a:rPr lang="en-US" sz="1600" dirty="0">
                <a:ea typeface="ＭＳ Ｐゴシック" pitchFamily="34" charset="-128"/>
              </a:rPr>
              <a:t>Double click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BOY Examples/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main.opi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ea typeface="ＭＳ Ｐゴシック" pitchFamily="34" charset="-128"/>
              </a:rPr>
              <a:t> </a:t>
            </a:r>
            <a:r>
              <a:rPr lang="en-US" sz="1600" dirty="0" smtClean="0">
                <a:ea typeface="ＭＳ Ｐゴシック" pitchFamily="34" charset="-128"/>
              </a:rPr>
              <a:t>(</a:t>
            </a:r>
            <a:r>
              <a:rPr lang="en-US" sz="1600" dirty="0">
                <a:ea typeface="ＭＳ Ｐゴシック" pitchFamily="34" charset="-128"/>
              </a:rPr>
              <a:t>or right click it and select Open With &gt; OPI Runtime).</a:t>
            </a:r>
          </a:p>
          <a:p>
            <a:endParaRPr lang="en-US" dirty="0" smtClean="0">
              <a:solidFill>
                <a:schemeClr val="accent4"/>
              </a:solidFill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Read </a:t>
            </a:r>
            <a:r>
              <a:rPr lang="en-US" dirty="0">
                <a:ea typeface="ＭＳ Ｐゴシック" pitchFamily="34" charset="-128"/>
              </a:rPr>
              <a:t>The Friendly Manual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45" y="87765"/>
            <a:ext cx="3840500" cy="302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045" y="3352190"/>
            <a:ext cx="3840500" cy="327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441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Showtime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25" y="740650"/>
            <a:ext cx="8229600" cy="3242939"/>
          </a:xfrm>
        </p:spPr>
        <p:txBody>
          <a:bodyPr/>
          <a:lstStyle/>
          <a:p>
            <a:r>
              <a:rPr lang="en-US" sz="1800" dirty="0" smtClean="0"/>
              <a:t>Heater</a:t>
            </a:r>
          </a:p>
          <a:p>
            <a:pPr lvl="1"/>
            <a:r>
              <a:rPr lang="en-US" sz="1400" b="0" dirty="0"/>
              <a:t>BOY Examples\Heater\</a:t>
            </a:r>
            <a:r>
              <a:rPr lang="en-US" sz="1400" b="0" dirty="0" err="1"/>
              <a:t>heater.opi</a:t>
            </a:r>
            <a:endParaRPr lang="en-US" sz="1400" b="0" dirty="0" smtClean="0"/>
          </a:p>
          <a:p>
            <a:r>
              <a:rPr lang="en-US" sz="1800" dirty="0" smtClean="0"/>
              <a:t>Virtual </a:t>
            </a:r>
            <a:r>
              <a:rPr lang="en-US" sz="1800" dirty="0" err="1" smtClean="0"/>
              <a:t>Linac</a:t>
            </a:r>
            <a:endParaRPr lang="en-US" sz="1800" dirty="0" smtClean="0"/>
          </a:p>
          <a:p>
            <a:pPr lvl="1"/>
            <a:r>
              <a:rPr lang="en-US" sz="1400" b="0" dirty="0" smtClean="0"/>
              <a:t>BOY </a:t>
            </a:r>
            <a:r>
              <a:rPr lang="en-US" sz="1400" b="0" dirty="0"/>
              <a:t>Examples\Miscellaneous\Virtual </a:t>
            </a:r>
            <a:r>
              <a:rPr lang="en-US" sz="1400" b="0" dirty="0" err="1"/>
              <a:t>Linac</a:t>
            </a:r>
            <a:r>
              <a:rPr lang="en-US" sz="1400" b="0" dirty="0"/>
              <a:t>\</a:t>
            </a:r>
            <a:r>
              <a:rPr lang="en-US" sz="1400" b="0" dirty="0" err="1"/>
              <a:t>Virtual_Linac.opi</a:t>
            </a:r>
            <a:endParaRPr lang="en-US" sz="1400" b="0" dirty="0" smtClean="0"/>
          </a:p>
          <a:p>
            <a:r>
              <a:rPr lang="en-US" sz="1800" dirty="0" smtClean="0"/>
              <a:t>Widgets</a:t>
            </a:r>
          </a:p>
          <a:p>
            <a:r>
              <a:rPr lang="en-US" sz="1800" dirty="0" smtClean="0"/>
              <a:t>Use Thread</a:t>
            </a:r>
          </a:p>
          <a:p>
            <a:pPr lvl="1"/>
            <a:r>
              <a:rPr lang="en-US" sz="1400" b="0" dirty="0"/>
              <a:t>BOY Examples\5_6_UseThreadInScript.opi</a:t>
            </a:r>
          </a:p>
          <a:p>
            <a:r>
              <a:rPr lang="en-US" sz="1800" dirty="0" smtClean="0"/>
              <a:t>Dynamically Loading Widgets</a:t>
            </a:r>
          </a:p>
          <a:p>
            <a:pPr lvl="1"/>
            <a:r>
              <a:rPr lang="en-US" sz="1400" b="0" dirty="0" smtClean="0"/>
              <a:t>BOY </a:t>
            </a:r>
            <a:r>
              <a:rPr lang="en-US" sz="1400" b="0" dirty="0"/>
              <a:t>Examples\Miscellaneous\</a:t>
            </a:r>
            <a:r>
              <a:rPr lang="en-US" sz="1400" b="0" dirty="0" err="1"/>
              <a:t>DynamicLoadWidgets</a:t>
            </a:r>
            <a:r>
              <a:rPr lang="en-US" sz="1400" b="0" dirty="0"/>
              <a:t>\</a:t>
            </a:r>
            <a:r>
              <a:rPr lang="en-US" sz="1400" b="0" dirty="0" err="1"/>
              <a:t>LoadWidgetsExample.opi</a:t>
            </a:r>
            <a:endParaRPr lang="en-US" sz="1400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225" y="627255"/>
            <a:ext cx="4075700" cy="268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885" y="4056257"/>
            <a:ext cx="3187615" cy="257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20" y="4043480"/>
            <a:ext cx="3984525" cy="260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303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87954"/>
          </a:xfrm>
        </p:spPr>
        <p:txBody>
          <a:bodyPr/>
          <a:lstStyle/>
          <a:p>
            <a:r>
              <a:rPr lang="en-US" dirty="0" err="1" smtClean="0">
                <a:latin typeface="Arial Black" pitchFamily="1" charset="0"/>
                <a:ea typeface="ＭＳ Ｐゴシック" pitchFamily="1" charset="-128"/>
              </a:rPr>
              <a:t>WebOPI</a:t>
            </a:r>
            <a:endParaRPr lang="en-US" dirty="0" smtClean="0">
              <a:latin typeface="Arial Black" pitchFamily="1" charset="0"/>
              <a:ea typeface="ＭＳ Ｐゴシック" pitchFamily="1" charset="-128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58775" y="1023938"/>
            <a:ext cx="8229600" cy="487362"/>
          </a:xfrm>
        </p:spPr>
        <p:txBody>
          <a:bodyPr/>
          <a:lstStyle/>
          <a:p>
            <a:r>
              <a:rPr lang="en-US" smtClean="0">
                <a:latin typeface="Arial Narrow" pitchFamily="1" charset="0"/>
                <a:ea typeface="ＭＳ Ｐゴシック" pitchFamily="1" charset="-128"/>
              </a:rPr>
              <a:t>BOY OPI in Chrome and iPod Touch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538" y="1974850"/>
            <a:ext cx="32353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algn="l" rotWithShape="0">
              <a:srgbClr val="000000">
                <a:alpha val="39998"/>
              </a:srgbClr>
            </a:outerShdw>
          </a:effectLst>
        </p:spPr>
      </p:pic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666875"/>
            <a:ext cx="3235325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Intensity Graph i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3" y="3535363"/>
            <a:ext cx="2138362" cy="285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>
            <a:spLocks noChangeArrowheads="1"/>
          </p:cNvSpPr>
          <p:nvPr/>
        </p:nvSpPr>
        <p:spPr bwMode="auto">
          <a:xfrm>
            <a:off x="3609975" y="3381375"/>
            <a:ext cx="647700" cy="361950"/>
          </a:xfrm>
          <a:prstGeom prst="rightArrow">
            <a:avLst>
              <a:gd name="adj1" fmla="val 50000"/>
              <a:gd name="adj2" fmla="val 49998"/>
            </a:avLst>
          </a:prstGeom>
          <a:gradFill rotWithShape="1">
            <a:gsLst>
              <a:gs pos="0">
                <a:srgbClr val="CB6C1D"/>
              </a:gs>
              <a:gs pos="80000">
                <a:srgbClr val="FF8F2A"/>
              </a:gs>
              <a:gs pos="100000">
                <a:srgbClr val="FF8F26"/>
              </a:gs>
            </a:gsLst>
            <a:lin ang="16200000"/>
          </a:gradFill>
          <a:ln w="9525">
            <a:solidFill>
              <a:srgbClr val="F6924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5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52400" y="177800"/>
            <a:ext cx="6257925" cy="1317625"/>
          </a:xfrm>
        </p:spPr>
        <p:txBody>
          <a:bodyPr/>
          <a:lstStyle/>
          <a:p>
            <a:r>
              <a:rPr lang="en-US" smtClean="0">
                <a:latin typeface="Arial Black" pitchFamily="1" charset="0"/>
                <a:ea typeface="ＭＳ Ｐゴシック" pitchFamily="1" charset="-128"/>
              </a:rPr>
              <a:t>SNS control room screens in Web Browser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833438"/>
            <a:ext cx="47625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000375"/>
            <a:ext cx="43465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00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17488" y="2566988"/>
            <a:ext cx="8229600" cy="3922099"/>
          </a:xfrm>
        </p:spPr>
        <p:txBody>
          <a:bodyPr/>
          <a:lstStyle/>
          <a:p>
            <a:r>
              <a:rPr lang="en-US" dirty="0" smtClean="0">
                <a:latin typeface="Arial Narrow" pitchFamily="1" charset="0"/>
                <a:ea typeface="ＭＳ Ｐゴシック" pitchFamily="1" charset="-128"/>
              </a:rPr>
              <a:t>Mobile devices</a:t>
            </a:r>
          </a:p>
          <a:p>
            <a:pPr lvl="1"/>
            <a:r>
              <a:rPr lang="en-US" dirty="0" smtClean="0">
                <a:latin typeface="Arial Narrow" pitchFamily="1" charset="0"/>
                <a:ea typeface="ＭＳ Ｐゴシック" pitchFamily="1" charset="-128"/>
              </a:rPr>
              <a:t>iPhone, iPod, </a:t>
            </a:r>
            <a:r>
              <a:rPr lang="en-US" dirty="0" err="1" smtClean="0">
                <a:latin typeface="Arial Narrow" pitchFamily="1" charset="0"/>
                <a:ea typeface="ＭＳ Ｐゴシック" pitchFamily="1" charset="-128"/>
              </a:rPr>
              <a:t>iPad</a:t>
            </a:r>
            <a:endParaRPr lang="en-US" dirty="0" smtClean="0">
              <a:latin typeface="Arial Narrow" pitchFamily="1" charset="0"/>
              <a:ea typeface="ＭＳ Ｐゴシック" pitchFamily="1" charset="-128"/>
            </a:endParaRPr>
          </a:p>
          <a:p>
            <a:pPr lvl="1"/>
            <a:r>
              <a:rPr lang="en-US" dirty="0" err="1" smtClean="0">
                <a:latin typeface="Arial Narrow" pitchFamily="1" charset="0"/>
                <a:ea typeface="ＭＳ Ｐゴシック" pitchFamily="1" charset="-128"/>
              </a:rPr>
              <a:t>Andriod</a:t>
            </a:r>
            <a:r>
              <a:rPr lang="en-US" dirty="0" smtClean="0">
                <a:latin typeface="Arial Narrow" pitchFamily="1" charset="0"/>
                <a:ea typeface="ＭＳ Ｐゴシック" pitchFamily="1" charset="-128"/>
              </a:rPr>
              <a:t> Phone </a:t>
            </a:r>
            <a:r>
              <a:rPr lang="en-US" b="0" dirty="0" smtClean="0">
                <a:latin typeface="Arial Narrow" pitchFamily="1" charset="0"/>
                <a:ea typeface="ＭＳ Ｐゴシック" pitchFamily="1" charset="-128"/>
              </a:rPr>
              <a:t>(Opera 9+ or Firefox 2+ browser is required)</a:t>
            </a:r>
          </a:p>
          <a:p>
            <a:pPr lvl="1"/>
            <a:r>
              <a:rPr lang="en-US" dirty="0" smtClean="0">
                <a:latin typeface="Arial Narrow" pitchFamily="1" charset="0"/>
                <a:ea typeface="ＭＳ Ｐゴシック" pitchFamily="1" charset="-128"/>
              </a:rPr>
              <a:t>Maybe more…</a:t>
            </a:r>
          </a:p>
          <a:p>
            <a:r>
              <a:rPr lang="en-US" dirty="0" smtClean="0">
                <a:latin typeface="Arial Narrow" pitchFamily="1" charset="0"/>
                <a:ea typeface="ＭＳ Ｐゴシック" pitchFamily="1" charset="-128"/>
              </a:rPr>
              <a:t>No Flash</a:t>
            </a:r>
          </a:p>
          <a:p>
            <a:r>
              <a:rPr lang="en-US" dirty="0" smtClean="0">
                <a:latin typeface="Arial Narrow" pitchFamily="1" charset="0"/>
                <a:ea typeface="ＭＳ Ｐゴシック" pitchFamily="1" charset="-128"/>
              </a:rPr>
              <a:t>No Java Applets</a:t>
            </a:r>
          </a:p>
          <a:p>
            <a:r>
              <a:rPr lang="en-US" dirty="0" smtClean="0">
                <a:latin typeface="Arial Narrow" pitchFamily="1" charset="0"/>
                <a:ea typeface="ＭＳ Ｐゴシック" pitchFamily="1" charset="-128"/>
              </a:rPr>
              <a:t>No browser add-on/plugin</a:t>
            </a:r>
          </a:p>
          <a:p>
            <a:pPr lvl="1"/>
            <a:endParaRPr lang="en-US" dirty="0" smtClean="0">
              <a:latin typeface="Arial Narrow" pitchFamily="1" charset="0"/>
              <a:ea typeface="ＭＳ Ｐゴシック" pitchFamily="1" charset="-128"/>
            </a:endParaRPr>
          </a:p>
        </p:txBody>
      </p:sp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Black" pitchFamily="1" charset="0"/>
                <a:ea typeface="ＭＳ Ｐゴシック" pitchFamily="1" charset="-128"/>
              </a:rPr>
              <a:t>Compatible With…</a:t>
            </a:r>
          </a:p>
        </p:txBody>
      </p:sp>
      <p:sp>
        <p:nvSpPr>
          <p:cNvPr id="11268" name="AutoShape 17" descr="data:image/jpg;base64,/9j/4AAQSkZJRgABAQAAAQABAAD/2wCEAAkGBhAQEBIQEBIUFRIQFBUPFhQUFRQPFBQUFhUVFBQQFRQXHCYfFxkjGRUUHy8gIycpLCwsFh4xNTAqNSYrLCkBCQoKDgwOGg8PGiwkHyQvLCwsLCwsLCouLywsLCwsLCwsLCksLCksLDUpKSwsLCwpLCksKSwpLCwvKSwsLCkvLP/AABEIAOEA4QMBIgACEQEDEQH/xAAcAAABBQEBAQAAAAAAAAAAAAAAAwQFBgcCAQj/xABEEAABAwEEBwQHBgQFBAMAAAABAAIDEQQFITEGEkFRYXGBEyKRoQcyQlJiscEjcoKS0fAUQ7LhM5OiwvEVFlPSJHPi/8QAGwEAAgMBAQEAAAAAAAAAAAAAAAUCAwQGAQf/xAAvEQACAgIABAIJBQEBAAAAAAAAAQIDBBEFEiExQVETIjJhcYGx0fBCkaHB4RQj/9oADAMBAAIRAxEAPwDcUIQgAQhCABCEIAEIQgAQhCABCKplaL6s8frzMB3awJ8BivN6JKLl2Q9QoOXTKyNyeXcmu+tEidOrNukPRv8A7Lznj5lqxrX+lliQq6NOrN7sng3/ANktFplZDm5w5tP0qjnj5g8a1fpZOITCC/bM/wBWZnInVPgaJ8DXJep7KpRce6PUIQvSIIQhAAhCEACEIQAIQhAAhCEACEIQAIQhAAhCEACELMvSZpvPBP8AwkDtQajXOLcHkur3Q7YKAZY45qE5qC2zTi408mz0cC73vpRZbLhLINf3G99/gMutFT7x9J0jqts7Awb3faO50yHms4s7pJXENDnuzIGyu1zzgE+tV1zMie/XY3UaXarQTls1zt6LHK+Uux0VXCqKmlN7fv8At9yYtmkE8uM0ziNxdh+UYJkb1jG0nyVNdbXlcG0v3rO7RzHASWi5f9daMgj/ALh4DxVM7d29HbO3rz0rJ/8ADEun/cHALoX405hUnt3b16LS/ej0p48FF4berDtonlkv2SPGKVzeTiB4ZFZ6La5KsvNwUlaVywU1o127/SNMzCZrZBv9R3iMD4K2XTpZZbTQNfqvPsP7rumx3Qr5/ivs7U7ivYHIq6OQ0LL+DQl2Wn7vsfRyFjmj/pJns9GvPaxZarj3gPhfn0NRyWn3FpJZ7azWgfUj1mHB7fvN+owWuFsZ9jnsrAux+slteZKIQhWmEEIQgAQhCABCEIAEIQgAQhCABMLzvZsIA9Z7iGtbvJyruTe/b+bZ20GLzgB+/wB/WoxzSSSB7qkhwJOxuOSzW3qL5V3MV+SoPkj3+hS9NfSLbJrQ6GzyObHGdXuOMYdQ0LyWkGh2CuVMyoy02a02qJkwOu5rDG8lxc8lrnEULsSNVzduxMJICHlgHerq02l2XjVaG/R4WFkTASS+oedhkoDgNgoKDki6O4DvgcvRXRs7trx/f+iv3LeVnisrSXNaRXWbUaxdU17uZrgoC+L9faDq+rHsaNvFx2lI3pGBPKBkJHf1FNdVK5WPsfR6cOCfpO7fX4CeqvdVKURRV7NvIJ6qNVStk0etMuLIXUO09weLqVUlHoHajmY283En/S0qahJ9kZp5FEOkpIrGqjVVqPo/tGx8Xi8f7U1tGhdrZkwO+44HyNCvXXNeBCOXjy7TRXtVGqnVpsckZ1ZGOadzgW/PNI6qhvRqUVJbQlqrzVS2qvNVGyLrOWykbU7sF9TWeRskTyx7cQ5poeXEcDgU0LV4WqSlopnRGS00bloJ6TIrbSCekdpyGxkv3dzvh8NwvK+VG1BBGBGIIwII2hbP6NfSIbVSyWp324HckP8ANAHqu+MDxHHNjRkc3qy7nG8V4N6FO6ler4ry96930+BoiEIW05kEIQgAQhCABCEIAFF37fTbNGTXvEYDdsr44Dj1T62WtsTHSOyaNmZOQaOJNB1WY3teRtErnvNWsNTQ4F2QYOAy5Bx2rNfb6NaXcx5eR6KOl3Z0x755NZx778Rt1G+9z/52hT38KBEWN3Ybyc688FC6PnWe9xzoPM/2VhjWKpbW/MWULa5n4mW31ZxFeLXEdx8sdoG6jnhzvBweOi0nSWzGWF7WeuO+w/G01H6dVWtPbjL4u1YO9FVwp7hxe3oe8OGspu7b1E8EcoPrtFeDhg4eIKYQfPDTHmDc4aa7xZj07i5znOzcSTzJqVxRWHTK6uytBe0dybvjcHe0PHHqnui+ioeBPOO6cWMPtbnu4bht5Zp/RS53E+urOpWNG/wa6L+iMuTRSW00ee5F7xGLvuN288uauFnuix2JnaO1G0/mykVrwJ28GhMNJtNWWUmGECSfKmbI+DqZu+EddyodpfLaH9raZHPdxOQ3ADBo4BbK6UuiW2czmcRlNbslyx8EvH7/ABfQu9u9I9lYSImyTHeB2TT1dV3+lRknpKnPqWVgHxOkd8tVQ9mul5ALWBrT7TiI2nkXet0qnIuffI38LXP+dFtjjTkIZcSgvZj+7+w8HpMtA9azRU5yjz1in9j9J0DsJoXs4sc2YflIafMqvS2Vjc5COcdB/UkXXeHeq5j+FdU/6qeSi8eSLI8Rh+uHTzTNKsd42W2MIjeyVtMWEVIHxRuFRzpRQt7aDRvq6znUd7hqWHkc2+Y5KhvsT43BzC5j24jEtIO8HMK2aO6fkEQ23A5CalP8wD+odd6zzr8JoaYuV+rHn8v88SuWuxSRPLJGlrhsPzB2jiEhRatet0xWqPVeNlWvFCW12g7RwyKze9LrfZ5DHIOIIyc3Y4LDZW4dfA6nCzo5K5X0l+dhhReFqUovKKnYwcRPVXUMrmOa9hLXMIc1wwIINQQd9V7ReEKSZXKCZ9C6D6UC8LK2U0ErPs5WjCjwPWA3OGI6jYrCvnnQjSB9jtTXNPdfRjm7Hbgfl1qvoCx2tk0bZGGrXjWH6Him2Pkek9V9/qfNOMYH/Hf6vsvqvsLIQhaxOCEIQAIQm94WwQxPkOOo0mm87G9TQdV43o8b0tsp+nV90PZNP+H3ecrhifwsPi8blUJu6BH7uLvvnZ0FB4pa02gvtDnOOsIA57j70hOs49XnyTBryTU5nEpLdPmk2c1kWuyTZJ3bbTE6tKgihGSk5L0e84d1u4Z9SoKIp7A5QjJroVQnJLl2TVnth1Sxw1gd5xHVQTWfwMhphZZnDlDIcMdzHYDhQKShcnElnbKx0bxVrxqkb6/Va6rHFjHHucJJjS3WOOYBsrdYNcH04j6cFBaaaUmztEEB+2kFaj+W05EfEdm7Pcn1ic+CV9imNXxAGN3/AJIj6p5jLpwVS0iuB0DzO6Qydq41cRQtNMG57suS2ShzPodfjZarrak966pfEhrFYSThi81JJOA2kknIbyVJRPa3CFoe/bK4VY3/AOtp/qdjuASdmjqKbDifi3A8Bu67qWexWNsMQkcO+7Bgpg0e9TfTHwTzGwUopy/PzzOXy+KTsteuvx7fnuGVhux7jrOq95xL5CSpH+HIw1ujQAE6M2t3WVDeObt5KXhsiaRjGtdFoXyc7Hub2RE9gDxRwqoi06OY1Y6nA4+aupsaaz2VRlGqzuiyNlkFqMun55lRZdxaKPcXNHs5U5E1omd53Q3VLmEuZx9dn3qZjiMORVmtMCjpIyO8OW/oRuIVd+DVZDSWmQp4hfjWKW9o50J0nMLxZJz3CaRuJwYTkwk+ydm488LhpBcotMRaRR7e8xxwod3I5eB2LNr0sDTQgUa7LaWnaziN3A80jBarXEKRWmVrRkGySMA6A0XJXY8q24NH0TE4nVao3KXLL8/NHT4y0kEUIJBBzBGBBXNF7JeNrJJc8PJzLwyQnq9tUmbxk9uFh4hrm/0OA8kuljTR19XG8eaW319zX+HdF5RJ/wDUYzmxzeRD/IgfNdtmjdk8cndzzOHmqnXJeAwhl0T7S/cFsHot0j1wbO85gSs61Dh+YO8OKyN8RAqRgcjsPI5FTWjF4mCWOUGnZyBp+5Lh5PawfjK8jNwfMu66/f8AgVcdxVfiuS8Op9DISNjtIkja8e0PPb5pZP4yUoqS7M+aNaegQhCkeAq1pzeHZwgc5Tx1PVH5y0/hVlWbelC294M+63oKvPmWqjIly1tmXLnyVNlXYdWz1Ocz/Jv/AOlxGV7ePdETPdjB6uxPySUZSaXfRzk++h9GU8hco+NydxOXhBEnC5St1N1pG8O94f3ooSF6nbi9Zx3N+Z/stNXWSN1HWSRXPSdL2c1kmZ/iND8d7QWkA+LvzFV7TK9A5sMTcngTnlSjB5u8FK+lWT7aFu6Inxef0VNv2Stsc3/xtZEOTGNqPGqb1d0Oa5uUJryev4RJXPBrPY05E48hiVPW+XWkA2NAHU4n6KGuF3eruafon4kq9x4n9F1lS3pnNy6S+ZK2Nim7LCoWxvU1ZZqKm/Ztr0PXWXBRtriUm61YKNtcqzV82y2WiDtjEws9O01Tk/u047PPDqn9seolz6PadzmnzCYtc0GvcL7XppjO2t7GQggObnQ41GzrmOqldH7vslsk7KjWl4oDq0LXUqKjCoNCM9qjtJHA14JHQy0ltqicN7fJzT9CuTzrZTq9Iu67/L/DoeHx5W4eHgWa3ejOVtS1jXgbY3kH8rqKvWzRh8frNkZ95uHittlGB5FRhkOVcOOPzXNZXGZY0kpR2mN66FNGJy3U7g4fvemEtgaPWbQ+C2q13JZ5fXibXe0dmfFtK9VAXhoM017KT8MgqPztH0VtHHMS7pP1X7/uSVV1XWDfyZmtmsr2Bz4ZC0jNpxBHEZHkQurVfLmtki7KMPdqgvZrAYObICGZA1aMqclYLdcEtnrrxlodhresw8A4YdFT7xHf6DyFPomFka5RU4af8mujOyHuuUujR9C+ju9u2szcfZa8eFCP6fFWxZL6H7w7jGk5OdH41p8mrWlHh091uD/S2v7X1FuTHU/iCEITEzgsc09tHaW3V+IjxfqfJoWxrDb8k1rcw7yw+LyfqseY/VSF3EH6iXvE74f9u7gGjyB+qRjci9nfbv6f0hJxuSuXdiOftMfRuTmNyYxuTmNyiQJGF6n9Hn95w+Gvn/dVmJ6mLitFJW/FVvjl5gK6mWpI0Y89TRC+lSL7SB++N7Pyur/uVHvc/wDzXk5OeHdHNBr4Fal6Rbv7SyCQDGB4f+B3dd56p6LLL5bXsZt7RG778fd82ahTiDHmP7U4+en/AF/RI3RPquoc/V6gqQZJ3jzKg2uwDxwB+hT6Caq6fCvVkBHmVOEtosNmnUnDa1WYbRRPY7WtkoJlddyLAbYms9qUb/GJGW1qEaki2VyFLTOo9r++DuNfDFeTT1TOe1hjSd+S8yLFXW/NlFad1i8kNr7tmJHRL6GxF1phG8jzcB9VX7RKXu4kq+ejK7te1h1O7ENbwy89VcdmySrkvl+/Q63Ghy6NclOB5FRRUjanUYeOCjVwPGJbsjH3fn0G+OujZ4Vw5dFcOSZGk4ccCNhwIOII3EHNUzSb0fwz1ks9Ipfd/lP20pmw8sOAVxcUg8mtBTfiablvxb7an/5v5eBBpdypaAXbPZK9q3VIfr0zpQtpiMD6pOC2pZzKc960KB1WNO9oPkut4NdKydjl7v7MGWuzFEIQuhMQLCL57tsi/CPyyub9Fu6wzTdnZ2qvuTTDwl7Vo8JAsWZ7KYt4gvUTGl9YTu4hp8gPokI3J1pEPtGPGTm08D+hCj43JbP2mJbFqTH0bk5jemMb04Y9QKx/G9OoJiCCMwajmFHMenDHoDsX2NzJ4sRVkrS1w4EUc35hZLetzGGWWxyHBxDo3nLWx7N/Jwq08eSvmj956p7NxwccODt3VOtKNHG22KgoJWVLHHLix3wnyOPNrTbzLY6pt5kpruvxoxyyylhMbxQirSD5hOA8s4t2H6FO7xu5z3GOUdnaY+7V2Akpk1x96mTsiFDmZ8bix4IIwIP6LfVbKt80TbOqF0domYbUCnLZ1XhbW7qcl2Ly5pzVxJa9YU2cMlv1SwduuHTqD/6muJLxJyVr4jDXQqXDLN9SQtN4UwCirTai45pF0hKVgspOJy8ylN+TK1jnHxI1I6scPtHp+q2/0fXEbNZQ54pJNR53hvsj6+Cp2gGhZtD22mZtIGGrQR/iuGwfADmdtKb6atLIGip/fBIc26KWt9F1YyrQ1t0mTeqaFdPdUknauCvnmTd6a1zGsI8sdHJXDiuiUm4quKJibym7zj0/fySzym7zn+8v+VqrRBiUrsOXy2j6/wDK0KyikbB8LfkFngbrODR7R1fHBaO0UFN2C6zgUfbl8F9TBlPsj1CELpTECyP0qWHVmkdvMU/RzTC7zjZ4rXFSvSZdnaQskA96A/jAdGf8yNg/Gs+RHmrZkzIc1TM1tT+0skT9sdGn+k/JqjWPT243BzZIHZOGsPkf9p6KNxaS05g0PMJRLrpnPz66Y9Y9OGPTFj04Y9QKh8x6cMemDHpdj0AP2SK0XLfYdSOQ97IOPtcDx+ap7JEuyRThNwe0WV2Ot7Rbr90cgtjaSCjwKNkHrDgfebwPSioN96OTwDVtEXbQjBsra1aPvZt5Ow4q2XbpE5lGyVc3f7Q/VS09/QNZrawdXJo9Y8CNnVMqrlLsNqbed7ren+d0Y9/282SpgkrT2ZAWkfiGBTaTR60t/l15Fp+qvV4W5hLn6rI250aA0cydpUNA20W+X+HsrCa57O7tc93st/eOS17G8d69buVP+Cfu/wBTf1XbbAdrgOXeP6ea1qD0QRAN7S0vLqDW1GtDa7Q0uqaKQsnotsDCC/tZKbHPDR4MAPmqZZEET5WZDYbrdI8MiY6R5yABe7wGXNaNox6MKES26m8QNNf8xw/pHjsV+sN2wwN1IY2Rt3MaG15kZ9V3LaA3idyw5Gaox23pFka9s9o1jaCga0UAAoABgAAPkmFon1jw2BE0xdn4JFcZn57u9SHs/UYVVcvV9wK5K9JXBKVIvOXFJOK7cUi4q6KPGcPcm7z++OaUef1/fkEjSpWyuPT4kGx5cln154/vA9G94/JXtVjRazVkc/YxuqObv7DzVnXbcJq9HRvzYsyJbkCEITYzgmd8XcLRBJCcNdpAPuuGLHdHAHoniF41voeNbWmfPFpa6GcktoWuOs3djR7OmI6Lm+4KOEjfVf8AOmB6j5K8+kzRzVlFpYO7L61PfAx8QK9CqfZgJI3Qu2Zcv7FJ5w5W4s5y2pwk4MiWPS7HppIwscWuzGC7Y9ZjIP2PS7JEwY9LskQeD9kiWZIo/tgBUmgCXhhL8Xijdjdp4u4fD47ldVTKx9Oxoox53S1EdMnLvVy97f8Ad388uaTtdtZEKnM5DMn9701t97Bndbi7Lg3nx4Kw6Lejx81LTb9ZrD3mxGofJu19rG8M+W1lqvHjt9DpMfGhStQXXzIi4dGbTeb9cns7O04yEd0b2sHtu8ht3LVLnu+z2OLsbOzVbm52b3n3nu2n9iiVqA0MY0NY0arWtAa1oGQAC4JXOZfF5yeq+i+oyhQvEcm1jcVw62bgm5K4JSufELvP+EXqqIpJaHHb4YJAlekrglK7rpTe5PZfGKXYCVySvSuSVmJnhK4cV64pNzlNIDlzki9y6c5IOd++K0Qjsgzh58T+wP3vXbW0HFexs2np+qfXPYe2lAPqt7zuWwdT9U3xaHOSS7vsUzlpFjuOydnC0H1nd88zkPCikEIXc1wUIqK8BU3t7BCEKZ4CEIQAzva7W2iF8T8nDA+64YtcORWMXtdT4JXClHxmhH1G8EeRW5qtaY6OfxDO1jH2rBiBm9u7mNnhuWe+rnW13MeVR6SO13RkN4WUStD2+sP3TmoWpGatUtmLSS3I5j6jiou32EO7zc/n/dLJx31EU4EcyRK9sAKnYmzmkJKZ9aDYo1Q55qJXFbeibu6DWpI/LNjdg+I7yl7V20j2QQNc6SXINxNOG7idlExum1/yztPd5n2Vsdz3RHY4w1oBmIGvJTGuZaD7oOzqmGRkV4le38jrcehQioQIXRTQKKx6s1opJacw3NkR3j3nfF4b1ZZJSTUrlzt65JXHZefPIl17eQ0hUonpK5JXhK5JSyUy5I9JXBKCVzVZ5TJpASvKoquSVV3JASuSUErhxUkgPCUk5y9e9IOdXl5n9FfCGyLZ49/7+iGR7TluXTItp8F69yY1VeZVKR4ak0GZwA3ncrhc93djGAfWd3nHju5BRuj105TPH3Af6/0VgXW8OxeRekl3fb4C+6zfqoEIQm5nBCEIAEIQgAQhCAKbpbopra1ogGOb2Dbve0b946qhz2Wq25VXSTRASVlgAD83MyDuLdx8j88ttO+sTBkY3N60TJrZYt46pjHZWnWjfQa1NV/uuFaV+E1IPQ7FbLRZS0lrhQjAgilDuIKi7XdwdlgsLWnzLuKHU0+hWSHMcWuBa9h6ghbZcl+stsLZ2HvYNkZtjkpi08DmDtHEFZTa7uc8AEd9oo12xwGUbjs4E8jhSiNxX7NYptdmY7kkbqhr21xY4bOBzBU8rHjnU8vaS7fH7DzAzdPln3+v+m0ly8JTG6r4itUQlhNRk5p9aN3uPG/ccjs4Oqrgb1OmbhNaaOljqS2jolckrxFVlcmyegXlUErhzwMSQOeC8SPTolckrjta5AnkDTxy81ySeA66x8Bh5q1VS8TzZ05ySe5eUOyp/fkuuy3q6NTfYi5CLW1AOZyPA/ptC7bGBzSrcDQe1h1zafHDqknHcmMKV0ZU5HL3KVuW5e0IkkHczAPtcT8PzS91aP5PmHEM+rv0VgXSYPD+1lq+C+5jtu8IghCE+MgIQhAAhCEACEIQAIQhAAhCEARd86PRWkVcNV+x4z5Ee0FQ740bms577at2Pbi3ruPNagvHNBFDiDgqp1KRRZRGfXxMXks6jryukSivqyDAO37mv/XMcRlrV56GQS1Mf2buGLPy7OlFVbw0QtMVTqa7d7O9/pz8lldc4PaF9mNOPgZzdtvtFjnqw6kgwLXYtkb7pGTmnnxBqtNuHSSO1jVA7OamMTtu8xu9seY2jaqxbLta8akjagbDg5p3g5tP7NVAWq4p4jrQPLgMQMnjkMjzGPBZcvDozo6s6S8Ga8biE6ekls14sO5c6p3LOLm9JVohPZ2xhlaMNcDUmbzBwf1oeKvV1aS2W1AdjK0u9w9yQfgdielRxXK5HB7aH16rzQ7o4hVd7L6+THmqdy4kjccsxQjmMU4JXBcskaEns1uQnqVxr9V5qDmvSaLxoLvVBPIV+S0RojvoiLkwLkkXKRhuSZ+YDRxz8ApOy3DEzF3fOfey/L+tU3o4ddYu2l7/AM2Z5XRiQViu+SUgtGANdY4DD59FYLvueOHH1n+8foNifAL1dBjYFdHXu/P7GWdrkCEIW8pBCEIAEIQgAQhCABCEIAEIQgAQhCABCEIAEIQgBvarvil/xI2u5gE+OaiLToTZX5BzPuur5Oqp9Ci4p90QlCMu6KXa/RnFJgZKj44w/wACCKJm30P2auLgfwSDwpKFoCF4q4rsVPGqfgQt1aKQWduq0yOG58j3joCTTknxuiH3fN36p4hVyx6pPcoJ/JGmLcFqI1ZdkQyYOve+actaBgBTlgvUKyFcIeykvggbb7ghCFM8BCEIAEIQgAQhCABCEIAEIQgAQhCABCEIAEIQgAQhCABCEIAEIQgAQhCABCEIAEIQgAQhCABCEIAEIQgAQhCABCEIAEIQgD//2Q==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" name="AutoShape 19" descr="data:image/jpg;base64,/9j/4AAQSkZJRgABAQAAAQABAAD/2wCEAAkGBhAQEBIQEBIUFRIQFBUPFhQUFRQPFBQUFhUVFBQQFRQXHCYfFxkjGRUUHy8gIycpLCwsFh4xNTAqNSYrLCkBCQoKDgwOGg8PGiwkHyQvLCwsLCwsLCouLywsLCwsLCwsLCksLCksLDUpKSwsLCwpLCksKSwpLCwvKSwsLCkvLP/AABEIAOEA4QMBIgACEQEDEQH/xAAcAAABBQEBAQAAAAAAAAAAAAAAAwQFBgcCAQj/xABEEAABAwEEBwQHBgQFBAMAAAABAAIDEQQFITEGEkFRYXGBEyKRoQcyQlJiscEjcoKS0fAUQ7LhM5OiwvEVFlPSJHPi/8QAGwEAAgMBAQEAAAAAAAAAAAAAAAUCAwQGAQf/xAAvEQACAgIABAIJBQEBAAAAAAAAAQIDBBEFEiExQVETIjJhcYGx0fBCkaHB4RQj/9oADAMBAAIRAxEAPwDcUIQgAQhCABCEIAEIQgAQhCABCKplaL6s8frzMB3awJ8BivN6JKLl2Q9QoOXTKyNyeXcmu+tEidOrNukPRv8A7Lznj5lqxrX+lliQq6NOrN7sng3/ANktFplZDm5w5tP0qjnj5g8a1fpZOITCC/bM/wBWZnInVPgaJ8DXJep7KpRce6PUIQvSIIQhAAhCEACEIQAIQhAAhCEACEIQAIQhAAhCEACELMvSZpvPBP8AwkDtQajXOLcHkur3Q7YKAZY45qE5qC2zTi408mz0cC73vpRZbLhLINf3G99/gMutFT7x9J0jqts7Awb3faO50yHms4s7pJXENDnuzIGyu1zzgE+tV1zMie/XY3UaXarQTls1zt6LHK+Uux0VXCqKmlN7fv8At9yYtmkE8uM0ziNxdh+UYJkb1jG0nyVNdbXlcG0v3rO7RzHASWi5f9daMgj/ALh4DxVM7d29HbO3rz0rJ/8ADEun/cHALoX405hUnt3b16LS/ej0p48FF4berDtonlkv2SPGKVzeTiB4ZFZ6La5KsvNwUlaVywU1o127/SNMzCZrZBv9R3iMD4K2XTpZZbTQNfqvPsP7rumx3Qr5/ivs7U7ivYHIq6OQ0LL+DQl2Wn7vsfRyFjmj/pJns9GvPaxZarj3gPhfn0NRyWn3FpJZ7azWgfUj1mHB7fvN+owWuFsZ9jnsrAux+slteZKIQhWmEEIQgAQhCABCEIAEIQgAQhCABMLzvZsIA9Z7iGtbvJyruTe/b+bZ20GLzgB+/wB/WoxzSSSB7qkhwJOxuOSzW3qL5V3MV+SoPkj3+hS9NfSLbJrQ6GzyObHGdXuOMYdQ0LyWkGh2CuVMyoy02a02qJkwOu5rDG8lxc8lrnEULsSNVzduxMJICHlgHerq02l2XjVaG/R4WFkTASS+oedhkoDgNgoKDki6O4DvgcvRXRs7trx/f+iv3LeVnisrSXNaRXWbUaxdU17uZrgoC+L9faDq+rHsaNvFx2lI3pGBPKBkJHf1FNdVK5WPsfR6cOCfpO7fX4CeqvdVKURRV7NvIJ6qNVStk0etMuLIXUO09weLqVUlHoHajmY283En/S0qahJ9kZp5FEOkpIrGqjVVqPo/tGx8Xi8f7U1tGhdrZkwO+44HyNCvXXNeBCOXjy7TRXtVGqnVpsckZ1ZGOadzgW/PNI6qhvRqUVJbQlqrzVS2qvNVGyLrOWykbU7sF9TWeRskTyx7cQ5poeXEcDgU0LV4WqSlopnRGS00bloJ6TIrbSCekdpyGxkv3dzvh8NwvK+VG1BBGBGIIwII2hbP6NfSIbVSyWp324HckP8ANAHqu+MDxHHNjRkc3qy7nG8V4N6FO6ler4ry96930+BoiEIW05kEIQgAQhCABCEIAFF37fTbNGTXvEYDdsr44Dj1T62WtsTHSOyaNmZOQaOJNB1WY3teRtErnvNWsNTQ4F2QYOAy5Bx2rNfb6NaXcx5eR6KOl3Z0x755NZx778Rt1G+9z/52hT38KBEWN3Ybyc688FC6PnWe9xzoPM/2VhjWKpbW/MWULa5n4mW31ZxFeLXEdx8sdoG6jnhzvBweOi0nSWzGWF7WeuO+w/G01H6dVWtPbjL4u1YO9FVwp7hxe3oe8OGspu7b1E8EcoPrtFeDhg4eIKYQfPDTHmDc4aa7xZj07i5znOzcSTzJqVxRWHTK6uytBe0dybvjcHe0PHHqnui+ioeBPOO6cWMPtbnu4bht5Zp/RS53E+urOpWNG/wa6L+iMuTRSW00ee5F7xGLvuN288uauFnuix2JnaO1G0/mykVrwJ28GhMNJtNWWUmGECSfKmbI+DqZu+EddyodpfLaH9raZHPdxOQ3ADBo4BbK6UuiW2czmcRlNbslyx8EvH7/ABfQu9u9I9lYSImyTHeB2TT1dV3+lRknpKnPqWVgHxOkd8tVQ9mul5ALWBrT7TiI2nkXet0qnIuffI38LXP+dFtjjTkIZcSgvZj+7+w8HpMtA9azRU5yjz1in9j9J0DsJoXs4sc2YflIafMqvS2Vjc5COcdB/UkXXeHeq5j+FdU/6qeSi8eSLI8Rh+uHTzTNKsd42W2MIjeyVtMWEVIHxRuFRzpRQt7aDRvq6znUd7hqWHkc2+Y5KhvsT43BzC5j24jEtIO8HMK2aO6fkEQ23A5CalP8wD+odd6zzr8JoaYuV+rHn8v88SuWuxSRPLJGlrhsPzB2jiEhRatet0xWqPVeNlWvFCW12g7RwyKze9LrfZ5DHIOIIyc3Y4LDZW4dfA6nCzo5K5X0l+dhhReFqUovKKnYwcRPVXUMrmOa9hLXMIc1wwIINQQd9V7ReEKSZXKCZ9C6D6UC8LK2U0ErPs5WjCjwPWA3OGI6jYrCvnnQjSB9jtTXNPdfRjm7Hbgfl1qvoCx2tk0bZGGrXjWH6Him2Pkek9V9/qfNOMYH/Hf6vsvqvsLIQhaxOCEIQAIQm94WwQxPkOOo0mm87G9TQdV43o8b0tsp+nV90PZNP+H3ecrhifwsPi8blUJu6BH7uLvvnZ0FB4pa02gvtDnOOsIA57j70hOs49XnyTBryTU5nEpLdPmk2c1kWuyTZJ3bbTE6tKgihGSk5L0e84d1u4Z9SoKIp7A5QjJroVQnJLl2TVnth1Sxw1gd5xHVQTWfwMhphZZnDlDIcMdzHYDhQKShcnElnbKx0bxVrxqkb6/Va6rHFjHHucJJjS3WOOYBsrdYNcH04j6cFBaaaUmztEEB+2kFaj+W05EfEdm7Pcn1ic+CV9imNXxAGN3/AJIj6p5jLpwVS0iuB0DzO6Qydq41cRQtNMG57suS2ShzPodfjZarrak966pfEhrFYSThi81JJOA2kknIbyVJRPa3CFoe/bK4VY3/AOtp/qdjuASdmjqKbDifi3A8Bu67qWexWNsMQkcO+7Bgpg0e9TfTHwTzGwUopy/PzzOXy+KTsteuvx7fnuGVhux7jrOq95xL5CSpH+HIw1ujQAE6M2t3WVDeObt5KXhsiaRjGtdFoXyc7Hub2RE9gDxRwqoi06OY1Y6nA4+aupsaaz2VRlGqzuiyNlkFqMun55lRZdxaKPcXNHs5U5E1omd53Q3VLmEuZx9dn3qZjiMORVmtMCjpIyO8OW/oRuIVd+DVZDSWmQp4hfjWKW9o50J0nMLxZJz3CaRuJwYTkwk+ydm488LhpBcotMRaRR7e8xxwod3I5eB2LNr0sDTQgUa7LaWnaziN3A80jBarXEKRWmVrRkGySMA6A0XJXY8q24NH0TE4nVao3KXLL8/NHT4y0kEUIJBBzBGBBXNF7JeNrJJc8PJzLwyQnq9tUmbxk9uFh4hrm/0OA8kuljTR19XG8eaW319zX+HdF5RJ/wDUYzmxzeRD/IgfNdtmjdk8cndzzOHmqnXJeAwhl0T7S/cFsHot0j1wbO85gSs61Dh+YO8OKyN8RAqRgcjsPI5FTWjF4mCWOUGnZyBp+5Lh5PawfjK8jNwfMu66/f8AgVcdxVfiuS8Op9DISNjtIkja8e0PPb5pZP4yUoqS7M+aNaegQhCkeAq1pzeHZwgc5Tx1PVH5y0/hVlWbelC294M+63oKvPmWqjIly1tmXLnyVNlXYdWz1Ocz/Jv/AOlxGV7ePdETPdjB6uxPySUZSaXfRzk++h9GU8hco+NydxOXhBEnC5St1N1pG8O94f3ooSF6nbi9Zx3N+Z/stNXWSN1HWSRXPSdL2c1kmZ/iND8d7QWkA+LvzFV7TK9A5sMTcngTnlSjB5u8FK+lWT7aFu6Inxef0VNv2Stsc3/xtZEOTGNqPGqb1d0Oa5uUJryev4RJXPBrPY05E48hiVPW+XWkA2NAHU4n6KGuF3eruafon4kq9x4n9F1lS3pnNy6S+ZK2Nim7LCoWxvU1ZZqKm/Ztr0PXWXBRtriUm61YKNtcqzV82y2WiDtjEws9O01Tk/u047PPDqn9seolz6PadzmnzCYtc0GvcL7XppjO2t7GQggObnQ41GzrmOqldH7vslsk7KjWl4oDq0LXUqKjCoNCM9qjtJHA14JHQy0ltqicN7fJzT9CuTzrZTq9Iu67/L/DoeHx5W4eHgWa3ejOVtS1jXgbY3kH8rqKvWzRh8frNkZ95uHittlGB5FRhkOVcOOPzXNZXGZY0kpR2mN66FNGJy3U7g4fvemEtgaPWbQ+C2q13JZ5fXibXe0dmfFtK9VAXhoM017KT8MgqPztH0VtHHMS7pP1X7/uSVV1XWDfyZmtmsr2Bz4ZC0jNpxBHEZHkQurVfLmtki7KMPdqgvZrAYObICGZA1aMqclYLdcEtnrrxlodhresw8A4YdFT7xHf6DyFPomFka5RU4af8mujOyHuuUujR9C+ju9u2szcfZa8eFCP6fFWxZL6H7w7jGk5OdH41p8mrWlHh091uD/S2v7X1FuTHU/iCEITEzgsc09tHaW3V+IjxfqfJoWxrDb8k1rcw7yw+LyfqseY/VSF3EH6iXvE74f9u7gGjyB+qRjci9nfbv6f0hJxuSuXdiOftMfRuTmNyYxuTmNyiQJGF6n9Hn95w+Gvn/dVmJ6mLitFJW/FVvjl5gK6mWpI0Y89TRC+lSL7SB++N7Pyur/uVHvc/wDzXk5OeHdHNBr4Fal6Rbv7SyCQDGB4f+B3dd56p6LLL5bXsZt7RG778fd82ahTiDHmP7U4+en/AF/RI3RPquoc/V6gqQZJ3jzKg2uwDxwB+hT6Caq6fCvVkBHmVOEtosNmnUnDa1WYbRRPY7WtkoJlddyLAbYms9qUb/GJGW1qEaki2VyFLTOo9r++DuNfDFeTT1TOe1hjSd+S8yLFXW/NlFad1i8kNr7tmJHRL6GxF1phG8jzcB9VX7RKXu4kq+ejK7te1h1O7ENbwy89VcdmySrkvl+/Q63Ghy6NclOB5FRRUjanUYeOCjVwPGJbsjH3fn0G+OujZ4Vw5dFcOSZGk4ccCNhwIOII3EHNUzSb0fwz1ks9Ipfd/lP20pmw8sOAVxcUg8mtBTfiablvxb7an/5v5eBBpdypaAXbPZK9q3VIfr0zpQtpiMD6pOC2pZzKc960KB1WNO9oPkut4NdKydjl7v7MGWuzFEIQuhMQLCL57tsi/CPyyub9Fu6wzTdnZ2qvuTTDwl7Vo8JAsWZ7KYt4gvUTGl9YTu4hp8gPokI3J1pEPtGPGTm08D+hCj43JbP2mJbFqTH0bk5jemMb04Y9QKx/G9OoJiCCMwajmFHMenDHoDsX2NzJ4sRVkrS1w4EUc35hZLetzGGWWxyHBxDo3nLWx7N/Jwq08eSvmj956p7NxwccODt3VOtKNHG22KgoJWVLHHLix3wnyOPNrTbzLY6pt5kpruvxoxyyylhMbxQirSD5hOA8s4t2H6FO7xu5z3GOUdnaY+7V2Akpk1x96mTsiFDmZ8bix4IIwIP6LfVbKt80TbOqF0domYbUCnLZ1XhbW7qcl2Ly5pzVxJa9YU2cMlv1SwduuHTqD/6muJLxJyVr4jDXQqXDLN9SQtN4UwCirTai45pF0hKVgspOJy8ylN+TK1jnHxI1I6scPtHp+q2/0fXEbNZQ54pJNR53hvsj6+Cp2gGhZtD22mZtIGGrQR/iuGwfADmdtKb6atLIGip/fBIc26KWt9F1YyrQ1t0mTeqaFdPdUknauCvnmTd6a1zGsI8sdHJXDiuiUm4quKJibym7zj0/fySzym7zn+8v+VqrRBiUrsOXy2j6/wDK0KyikbB8LfkFngbrODR7R1fHBaO0UFN2C6zgUfbl8F9TBlPsj1CELpTECyP0qWHVmkdvMU/RzTC7zjZ4rXFSvSZdnaQskA96A/jAdGf8yNg/Gs+RHmrZkzIc1TM1tT+0skT9sdGn+k/JqjWPT243BzZIHZOGsPkf9p6KNxaS05g0PMJRLrpnPz66Y9Y9OGPTFj04Y9QKh8x6cMemDHpdj0AP2SK0XLfYdSOQ97IOPtcDx+ap7JEuyRThNwe0WV2Ot7Rbr90cgtjaSCjwKNkHrDgfebwPSioN96OTwDVtEXbQjBsra1aPvZt5Ow4q2XbpE5lGyVc3f7Q/VS09/QNZrawdXJo9Y8CNnVMqrlLsNqbed7ren+d0Y9/282SpgkrT2ZAWkfiGBTaTR60t/l15Fp+qvV4W5hLn6rI250aA0cydpUNA20W+X+HsrCa57O7tc93st/eOS17G8d69buVP+Cfu/wBTf1XbbAdrgOXeP6ea1qD0QRAN7S0vLqDW1GtDa7Q0uqaKQsnotsDCC/tZKbHPDR4MAPmqZZEET5WZDYbrdI8MiY6R5yABe7wGXNaNox6MKES26m8QNNf8xw/pHjsV+sN2wwN1IY2Rt3MaG15kZ9V3LaA3idyw5Gaox23pFka9s9o1jaCga0UAAoABgAAPkmFon1jw2BE0xdn4JFcZn57u9SHs/UYVVcvV9wK5K9JXBKVIvOXFJOK7cUi4q6KPGcPcm7z++OaUef1/fkEjSpWyuPT4kGx5cln154/vA9G94/JXtVjRazVkc/YxuqObv7DzVnXbcJq9HRvzYsyJbkCEITYzgmd8XcLRBJCcNdpAPuuGLHdHAHoniF41voeNbWmfPFpa6GcktoWuOs3djR7OmI6Lm+4KOEjfVf8AOmB6j5K8+kzRzVlFpYO7L61PfAx8QK9CqfZgJI3Qu2Zcv7FJ5w5W4s5y2pwk4MiWPS7HppIwscWuzGC7Y9ZjIP2PS7JEwY9LskQeD9kiWZIo/tgBUmgCXhhL8Xijdjdp4u4fD47ldVTKx9Oxoox53S1EdMnLvVy97f8Ad388uaTtdtZEKnM5DMn9701t97Bndbi7Lg3nx4Kw6Lejx81LTb9ZrD3mxGofJu19rG8M+W1lqvHjt9DpMfGhStQXXzIi4dGbTeb9cns7O04yEd0b2sHtu8ht3LVLnu+z2OLsbOzVbm52b3n3nu2n9iiVqA0MY0NY0arWtAa1oGQAC4JXOZfF5yeq+i+oyhQvEcm1jcVw62bgm5K4JSufELvP+EXqqIpJaHHb4YJAlekrglK7rpTe5PZfGKXYCVySvSuSVmJnhK4cV64pNzlNIDlzki9y6c5IOd++K0Qjsgzh58T+wP3vXbW0HFexs2np+qfXPYe2lAPqt7zuWwdT9U3xaHOSS7vsUzlpFjuOydnC0H1nd88zkPCikEIXc1wUIqK8BU3t7BCEKZ4CEIQAzva7W2iF8T8nDA+64YtcORWMXtdT4JXClHxmhH1G8EeRW5qtaY6OfxDO1jH2rBiBm9u7mNnhuWe+rnW13MeVR6SO13RkN4WUStD2+sP3TmoWpGatUtmLSS3I5j6jiou32EO7zc/n/dLJx31EU4EcyRK9sAKnYmzmkJKZ9aDYo1Q55qJXFbeibu6DWpI/LNjdg+I7yl7V20j2QQNc6SXINxNOG7idlExum1/yztPd5n2Vsdz3RHY4w1oBmIGvJTGuZaD7oOzqmGRkV4le38jrcehQioQIXRTQKKx6s1opJacw3NkR3j3nfF4b1ZZJSTUrlzt65JXHZefPIl17eQ0hUonpK5JXhK5JSyUy5I9JXBKCVzVZ5TJpASvKoquSVV3JASuSUErhxUkgPCUk5y9e9IOdXl5n9FfCGyLZ49/7+iGR7TluXTItp8F69yY1VeZVKR4ak0GZwA3ncrhc93djGAfWd3nHju5BRuj105TPH3Af6/0VgXW8OxeRekl3fb4C+6zfqoEIQm5nBCEIAEIQgAQhCAKbpbopra1ogGOb2Dbve0b946qhz2Wq25VXSTRASVlgAD83MyDuLdx8j88ttO+sTBkY3N60TJrZYt46pjHZWnWjfQa1NV/uuFaV+E1IPQ7FbLRZS0lrhQjAgilDuIKi7XdwdlgsLWnzLuKHU0+hWSHMcWuBa9h6ghbZcl+stsLZ2HvYNkZtjkpi08DmDtHEFZTa7uc8AEd9oo12xwGUbjs4E8jhSiNxX7NYptdmY7kkbqhr21xY4bOBzBU8rHjnU8vaS7fH7DzAzdPln3+v+m0ly8JTG6r4itUQlhNRk5p9aN3uPG/ccjs4Oqrgb1OmbhNaaOljqS2jolckrxFVlcmyegXlUErhzwMSQOeC8SPTolckrjta5AnkDTxy81ySeA66x8Bh5q1VS8TzZ05ySe5eUOyp/fkuuy3q6NTfYi5CLW1AOZyPA/ptC7bGBzSrcDQe1h1zafHDqknHcmMKV0ZU5HL3KVuW5e0IkkHczAPtcT8PzS91aP5PmHEM+rv0VgXSYPD+1lq+C+5jtu8IghCE+MgIQhAAhCEACEIQAIQhAAhCEARd86PRWkVcNV+x4z5Ee0FQ740bms577at2Pbi3ruPNagvHNBFDiDgqp1KRRZRGfXxMXks6jryukSivqyDAO37mv/XMcRlrV56GQS1Mf2buGLPy7OlFVbw0QtMVTqa7d7O9/pz8lldc4PaF9mNOPgZzdtvtFjnqw6kgwLXYtkb7pGTmnnxBqtNuHSSO1jVA7OamMTtu8xu9seY2jaqxbLta8akjagbDg5p3g5tP7NVAWq4p4jrQPLgMQMnjkMjzGPBZcvDozo6s6S8Ga8biE6ekls14sO5c6p3LOLm9JVohPZ2xhlaMNcDUmbzBwf1oeKvV1aS2W1AdjK0u9w9yQfgdielRxXK5HB7aH16rzQ7o4hVd7L6+THmqdy4kjccsxQjmMU4JXBcskaEns1uQnqVxr9V5qDmvSaLxoLvVBPIV+S0RojvoiLkwLkkXKRhuSZ+YDRxz8ApOy3DEzF3fOfey/L+tU3o4ddYu2l7/AM2Z5XRiQViu+SUgtGANdY4DD59FYLvueOHH1n+8foNifAL1dBjYFdHXu/P7GWdrkCEIW8pBCEIAEIQgAQhCABCEIAEIQgAQhCABCEIAEIQgBvarvil/xI2u5gE+OaiLToTZX5BzPuur5Oqp9Ci4p90QlCMu6KXa/RnFJgZKj44w/wACCKJm30P2auLgfwSDwpKFoCF4q4rsVPGqfgQt1aKQWduq0yOG58j3joCTTknxuiH3fN36p4hVyx6pPcoJ/JGmLcFqI1ZdkQyYOve+actaBgBTlgvUKyFcIeykvggbb7ghCFM8BCEIAEIQgAQhCABCEIAEIQgAQhCABCEIAEIQgAQhCABCEIAEIQgAQhCABCEIAEIQgAQhCABCEIAEIQgAQhCABCEIAEIQgD//2Q==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AutoShape 21" descr="data:image/jpg;base64,/9j/4AAQSkZJRgABAQAAAQABAAD/2wBDAAkGBwgHBgkIBwgKCgkLDRYPDQwMDRsUFRAWIB0iIiAdHx8kKDQsJCYxJx8fLT0tMTU3Ojo6Iys/RD84QzQ5Ojf/2wBDAQoKCg0MDRoPDxo3JR8lNzc3Nzc3Nzc3Nzc3Nzc3Nzc3Nzc3Nzc3Nzc3Nzc3Nzc3Nzc3Nzc3Nzc3Nzc3Nzc3Nzf/wAARCAChAKEDASIAAhEBAxEB/8QAGwAAAQUBAQAAAAAAAAAAAAAAAAECAwQGBQf/xAA7EAABAwMBBgEKBQMEAwAAAAABAAIDBAURQQYSITFRYRMiMkJScYGRobHRFCOTwfAHM1QVQ0RygpLx/8QAGwEAAQUBAQAAAAAAAAAAAAAAAAECBAUGAwf/xAAwEQACAgEDAwICCQUAAAAAAAAAAQIDBAUREiExQSJRBhMUIzJCYXGhscEzUoHw8f/aAAwDAQACEQMRAD8A9xQhCABCEIAEJMoLgAgBUhXPuF5oqDhUTND9GDi4+5Z+q2ve8kUlMAPWkP7D7rnK2Ee7JFWLdb9mJr8o3h1Xn0t+uMxyajcHRjQFXNwrHcTVzn/zK4vKj4RLWl2+Wj0neHUIyCvNf9Qqxyqp/wBQqSK+3KHzat57PAd9ULKj7CvSrPDR6NqnLD0u2NTHgVUDJG9WHdP7rv23aS317msZL4ch9CTgfdoV1jdCXZkW3Cvq6yj0OyhNDgRwTl1IoIQhAAhCEACEIQAIQhAAjIQeS5t6u9NaaN1RUOxo1o5uPQJG9urHQjKclGK3bLFfW09DA6aplbHG3mSfl3WFvG11TVudFQF1PDy3vTd9vqs/d7zU3epM1S7DQfy4wfJYPv3VUOUC3Jcukexo8PSo1pSt6v28ItiQucXOOXHiSeZKka/gqbXJ4eou7LNwLgel8RVRJ3R4ndKN4FkyJheod9Mc9AqgSOco3uTC9Ruek3HqJ3bRtRW21zWvcaiDkWPdxA7FegWe8Ul1gElLKCR5zHHDmnuF4856fR19Rb6hlRSSmORuuhHQjUdlIqyHD7XYgZel13eqHSR7fkdUqz+zG0cF6pyDiOpYPzIs8u46hd8clYxkpLdGXsrlVNwmtmhUIQlGAhCEACEJHHAygCtcK2GgpJamoeGRxtLnE6BePXy8z3mudPKSIxkRR58xv36rX7b14rZHW5rsxN/ud3afD6rzl4dBK6KTm04yq/Jt5Pii7+H50WWTX31+xZD1IHqq1ycHKKahxLYenB6qB6d4iBnAtb6N8Kt4iPEQJwLPiJpeoPETTJ7EC8CcvTC9Ql/dNL+6BVEkc5MLkwuTcpDokWaGtnt9XHVUryyWM5HQ9j2Xsezt4ivNvjqYvJd5r2ascOYXia72x16NouzPEdimnIZL0HR3u+ikY9vCXF9mVWqYKyK+cftL9T2NKmRuDm5CerMx4IQhAAqN4rBRUMs59FpwOp0HxV1ZHbmrxHBSg8Xu3nDsOXzPyXO2XGDZyunwg2ZJ7nSSPe85c4kuJ1K5l5pt9gqGDym8HY6LpBDhvNIIyDzHVVO+/UrsHMniZEbl4/X3Msx3VSZRWwGmqHRnzTxYeyax2h+KD1em6F1ash2Y/JVmgo6q4VLaejiMsjtBoOpOg7ptBSTV9ZFS0zd6WR2AOnc9tV6hTQUGydrbGxu/PIPKPpSuGvYD5Lvj0O6Wy7EHU9RhhQ95HMtewtNAwS3ifxHcyxh3WN9p5n5LrRQ7OUnkw09McaiHfJ95HFcCruVRWyF1Q/IzkMHBrfYExsivK8CEV1MTfq19z3cjSl+z8vCSmphn1qYD54Q/Z21VTN+ijgb3a1rmlZoyd0Q1c1NJ4lPI6Nw1GvtTb9Nqtjs0coajdHyXqqzx0sm7LSw9iGDB+SiFBS/40P6bfsu/arpBeIHU9QxrZwMlvrdwqlVSOppiwnI5g45hYfWMC3BfJNuP7F5jZjuXfqcwUFL/AI0H6TfsnCgpf8WD9Nv2V3dCXAWeeTPw2Sucvcpi3Up/4sH6bfsnC3UmtLB+k37K2k1TPpFn9zDlL3O7Z5w6AMPNvBdJZy0y7lTu6O4LRA8F6HpOT9IxIyfddH/gp74cLGhUIQrI4iHkvO9rpvFvBbpHG0fHivQn+YV5ltA4m9VfZ4HyCjZT9BDzX9XsUghAQq0qSldqX8RTFzBmSPJb1I1CzzXZ7rXa5WavFKaWr3mD8qQ7wxodQg2XwxqPfFm/xX8r+Td/00oGtp6i6zjBJMcbjo0cXH6D3FVLncn3GukncfJJxG0+i3T+d117cfwP9O4nM4F9Nk+17uP1WTY/utPptSVfIqtayZW5L/38i+2RSCRURIneIrDiVPIueImOkVfxE10iNg5FmGqkpp2Twu3ZGOy0reySMuVqjrIxjLQ8Dp1H86LzR0i3GxExnss0ROQyZzR7CAf3KrdXxY340otdyZgXONuwIQRg46IXjbWz2NWCRKkKQUfTu3J43dHBamI5YCslqPatVTnMTVtPhmX1M4/iV+YvUiZCELTbkIZJ5jvYvMdoARe6vPrj6BenuGWleb7WxGO9Pd67Gu/b9lHyV6NyJmrevf8AE5YSprSnKtZUAq1wpRWUrosAO5sPQqyhA+m2VU1OPddTvUZNT/TmMAHfjpg1w6FjsEfIrHNeNFuNk5o309RRSjIJL931g4Yd/O6xF2o5LVcZqOXPkHyHH0m6H+arU6XapV8SVnT+c1cvI4SJ3iKkJe6f4vdWmxA5FrxEheVW8TummXujYXkWC/ut5sGwx2WaYjHiTOI9wA+687hElTPHBA0vlkcGtaOZJXqsVOy12eGijOSxgZnqT5x+OVVavkRx8aUmyfptbst3KZOeKEIXjDe73NguwJChIUJbijdR7VrKb+01ZWEb80bergtXCMRt9i23w5Damcvdr9P+lfmPqkSoQhaPYhCaLFbe0uBBUt9Fxa72Hl8/qtsuVtBQiut80Orm8D0Oh+KbZHlFo52w5waPMmnPFSA5UHlMe5jxuuacEHQhStKqXHYopLZj0IByhNEJqWokpahk0Jw9hzx5HsVoLrb6Tam3NkicI6qMHccebD6ru3/1ZlT0lXNRyiSnduu16H2hScbJlRLdHaq1R3jJbxZmLjR1VrqTT1sTopByzycOoOoVcS916a28W+4wGnulOzdPMPZvM9vUKnJshs3WO36aV8WTnENSMfB2VoqdSqkvUK8RS61yTPPvF7qSmZNVztgponyyu81jG5JW7ZsXs9Tu36ipneOklS0D5AK426WOxwOjtVPGXEcRA3G9/wBnHn806zUqoLoCw9v6jSGbM2CKwwGvub2mqLcDHERA6Dq48vkF0553VEm84YGjei4tBU1V3qjWVZxDEcQxN80O69yBr3XWXnfxHqssiz5MX0Xf8zSabTFV84rp4BCRJlZYtBSmEpScKJ7sc13rrbYFy1R+LVgjiGrUNGAAuPYafdiMjh5TuK7S9E0zH+RjRi+76lRfPlY2CEIVgcQTJGhzSCNE9CAPN9srYaSt/Fxt/KlOH8OTuvvXBY/IXq91oI6+lkhkZvNcMELyy5UMtsrHQTDhzY/Rw+/ZQb6tnyRWZVPF8l2FDk8HKrMflStcojRBaJUJoKXKaIKg4PMZRlCAGS9FHDC+onZDH5zjgJzz1XbsFH4bHVUnnSDDOzevvUfMyVj0ub7+PzJeHjvItUfHk6lNCymgZDH5rBgKRJlISsVLlOTk+5sopRWyHZTSU0uTHPwusKtxRXOS0kJqqlrAMtBG8oCXSPDGDLncAFprPQiniDnDLjxJWi0nT/m2cpL0oj5FqhHZdzoU8fhxgcuClQhbEqwQhCABCEIAQjK41/ssNzpix7cOHFrhzaeoXaSEZSNb9GI0mtmeNXCiqLZUGGpbj1XjzXDso2ScOa9Xutpp7jC6OaMOB0PVee3nZitt73PpWung6em37+74KHZRt1RW3Yrj1j2OeHp4eue2Ug4IwRzClEqjOJEcS5vILuHNVhIldJwTeI3iXaGmNXUNj9Dm89AtSCGgADAHABcy0wfhaYF/91/F3boFcMizWoTd9uy7I1em4vyKt33ZMXJpf3UBlUbphqcBRYY5Yk7pO6jDnSPDYxvOPIBOpqSoq3DcaQ31iFpbbaY6ZoJGXHnlXeFpMrGpS6RI92QoLZdyGz2sRDxJcGQ69F3AABwQ0ADASrUVVxqioQWyRWyk5PdghCF0GghCEACEIQAIQhAAopIWSDBAUqEAZ277L0VeS+SICT12cHfHX3rJ1uxNXESaScPb6sowfiPsvTkhaDzCZKEX3RynRCfdHjc9ku0BIdRvdjVhDk62UFS6q3qmmmYyPysPjIydF66+njdzaFH+DiPohcbMZTi0nsMrxYQmpe3gwuZT/tv/APUpzYKqTzYX+0jC3H4OL1fkntpohybhQI6PUu8mWjzJeEY+Cz1c2N7DAeepXWotn42EOk8pw1cu+GNHIJym04NFXWMTjO+cu7IIaaOIDdbhTYSoUs4ghCEACEIQAIQhAAhCEACEIQAIQhAAhCEAIU3VCEz7wjF1ShCE7wOBKhCF2EBCEJQBCEIAEIQgAQhCAP/Z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68300" y="847725"/>
            <a:ext cx="1425575" cy="1577975"/>
            <a:chOff x="344112" y="1145196"/>
            <a:chExt cx="1425390" cy="1577753"/>
          </a:xfrm>
        </p:grpSpPr>
        <p:pic>
          <p:nvPicPr>
            <p:cNvPr id="11299" name="Picture 7" descr="http://macjournal.org/wp-content/uploads/2010/03/safari-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141" y="1145196"/>
              <a:ext cx="970230" cy="1098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00" name="Rectangle 19"/>
            <p:cNvSpPr>
              <a:spLocks noChangeArrowheads="1"/>
            </p:cNvSpPr>
            <p:nvPr/>
          </p:nvSpPr>
          <p:spPr bwMode="auto">
            <a:xfrm>
              <a:off x="344112" y="2261284"/>
              <a:ext cx="142539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Safari 3+</a:t>
              </a: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976688" y="1014413"/>
            <a:ext cx="1562100" cy="1525587"/>
            <a:chOff x="3513859" y="1235269"/>
            <a:chExt cx="1561646" cy="1525154"/>
          </a:xfrm>
        </p:grpSpPr>
        <p:pic>
          <p:nvPicPr>
            <p:cNvPr id="11297" name="Picture 13" descr="http://t2.gstatic.com/images?q=tbn:ANd9GcRnbY8BbAhm4ioZytbiRRNRRHdTwhwYJMBay1dqWK6SJxamdXQko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792" y="1235269"/>
              <a:ext cx="955789" cy="918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98" name="Rectangle 20"/>
            <p:cNvSpPr>
              <a:spLocks noChangeArrowheads="1"/>
            </p:cNvSpPr>
            <p:nvPr/>
          </p:nvSpPr>
          <p:spPr bwMode="auto">
            <a:xfrm>
              <a:off x="3513859" y="2298758"/>
              <a:ext cx="15616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Firefox 2+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691188" y="876300"/>
            <a:ext cx="1146175" cy="1597025"/>
            <a:chOff x="5376301" y="1164237"/>
            <a:chExt cx="1146123" cy="1596186"/>
          </a:xfrm>
        </p:grpSpPr>
        <p:pic>
          <p:nvPicPr>
            <p:cNvPr id="11295" name="Picture 15" descr="http://t1.gstatic.com/images?q=tbn:ANd9GcSyorUO3h-f9RLLIcqD_hoT9uIyLPcXNQ7YkDldOD7oktiyk5wfdQ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301" y="1164237"/>
              <a:ext cx="1146123" cy="1060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96" name="Rectangle 21"/>
            <p:cNvSpPr>
              <a:spLocks noChangeArrowheads="1"/>
            </p:cNvSpPr>
            <p:nvPr/>
          </p:nvSpPr>
          <p:spPr bwMode="auto">
            <a:xfrm>
              <a:off x="5548147" y="2298758"/>
              <a:ext cx="91082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IE 6+</a:t>
              </a:r>
            </a:p>
          </p:txBody>
        </p:sp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1939925" y="915988"/>
            <a:ext cx="1717675" cy="1547812"/>
            <a:chOff x="1787195" y="1167892"/>
            <a:chExt cx="1717137" cy="1547561"/>
          </a:xfrm>
        </p:grpSpPr>
        <p:pic>
          <p:nvPicPr>
            <p:cNvPr id="11293" name="Picture 23" descr="http://t3.gstatic.com/images?q=tbn:ANd9GcR8ILEyAeFHWV7PCn41S18v4SMjO2ntJMz5IC6KgOoEwjBanVZ_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091" y="1167892"/>
              <a:ext cx="1052981" cy="105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94" name="Rectangle 22"/>
            <p:cNvSpPr>
              <a:spLocks noChangeArrowheads="1"/>
            </p:cNvSpPr>
            <p:nvPr/>
          </p:nvSpPr>
          <p:spPr bwMode="auto">
            <a:xfrm>
              <a:off x="1787195" y="2253788"/>
              <a:ext cx="17171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Chrome 3+</a:t>
              </a: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283450" y="830263"/>
            <a:ext cx="1476375" cy="1652587"/>
            <a:chOff x="6974098" y="1144703"/>
            <a:chExt cx="1476686" cy="1653195"/>
          </a:xfrm>
        </p:grpSpPr>
        <p:pic>
          <p:nvPicPr>
            <p:cNvPr id="11291" name="Picture 5" descr="http://media.opera.com/media/images/icon/Opera_512x51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143" y="1144703"/>
              <a:ext cx="1099357" cy="1099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92" name="Rectangle 23"/>
            <p:cNvSpPr>
              <a:spLocks noChangeArrowheads="1"/>
            </p:cNvSpPr>
            <p:nvPr/>
          </p:nvSpPr>
          <p:spPr bwMode="auto">
            <a:xfrm>
              <a:off x="6974098" y="2336233"/>
              <a:ext cx="147668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Opera 9+</a:t>
              </a:r>
            </a:p>
          </p:txBody>
        </p:sp>
      </p:grp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4648200" y="5600700"/>
            <a:ext cx="733425" cy="733425"/>
            <a:chOff x="4467225" y="5753100"/>
            <a:chExt cx="733425" cy="733425"/>
          </a:xfrm>
        </p:grpSpPr>
        <p:pic>
          <p:nvPicPr>
            <p:cNvPr id="11287" name="Picture 35" descr="https://encrypted-tbn1.google.com/images?q=tbn:ANd9GcQs3H-_SJE7UCTxAuJA5vcJXinz9oE8vX6KlnRUvnobyd2ihJ0k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238" y="5876925"/>
              <a:ext cx="495299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88" name="Group 35"/>
            <p:cNvGrpSpPr>
              <a:grpSpLocks/>
            </p:cNvGrpSpPr>
            <p:nvPr/>
          </p:nvGrpSpPr>
          <p:grpSpPr bwMode="auto">
            <a:xfrm>
              <a:off x="4467225" y="5753100"/>
              <a:ext cx="733425" cy="733425"/>
              <a:chOff x="7543800" y="4648200"/>
              <a:chExt cx="733425" cy="73342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7543800" y="4648200"/>
                <a:ext cx="733425" cy="73342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Arial" charset="0"/>
                </a:endParaRPr>
              </a:p>
            </p:txBody>
          </p:sp>
          <p:cxnSp>
            <p:nvCxnSpPr>
              <p:cNvPr id="31" name="Straight Connector 30"/>
              <p:cNvCxnSpPr>
                <a:stCxn id="29" idx="1"/>
                <a:endCxn id="29" idx="5"/>
              </p:cNvCxnSpPr>
              <p:nvPr/>
            </p:nvCxnSpPr>
            <p:spPr>
              <a:xfrm>
                <a:off x="7651750" y="4756150"/>
                <a:ext cx="517525" cy="51752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2800350" y="4267200"/>
            <a:ext cx="741363" cy="733425"/>
            <a:chOff x="2247900" y="4543425"/>
            <a:chExt cx="740720" cy="733425"/>
          </a:xfrm>
        </p:grpSpPr>
        <p:pic>
          <p:nvPicPr>
            <p:cNvPr id="11283" name="Picture 37" descr="http://www.webbex.net/web/webservices/images/flash_logo_blue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813" y="4619625"/>
              <a:ext cx="678807" cy="594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84" name="Group 36"/>
            <p:cNvGrpSpPr>
              <a:grpSpLocks/>
            </p:cNvGrpSpPr>
            <p:nvPr/>
          </p:nvGrpSpPr>
          <p:grpSpPr bwMode="auto">
            <a:xfrm>
              <a:off x="2247900" y="4543425"/>
              <a:ext cx="733425" cy="733425"/>
              <a:chOff x="7543800" y="4648200"/>
              <a:chExt cx="733425" cy="73342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7543800" y="4648200"/>
                <a:ext cx="732789" cy="73342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Arial" charset="0"/>
                </a:endParaRPr>
              </a:p>
            </p:txBody>
          </p:sp>
          <p:cxnSp>
            <p:nvCxnSpPr>
              <p:cNvPr id="39" name="Straight Connector 38"/>
              <p:cNvCxnSpPr>
                <a:stCxn id="38" idx="1"/>
                <a:endCxn id="38" idx="5"/>
              </p:cNvCxnSpPr>
              <p:nvPr/>
            </p:nvCxnSpPr>
            <p:spPr>
              <a:xfrm>
                <a:off x="7651656" y="4756150"/>
                <a:ext cx="517076" cy="51752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42"/>
          <p:cNvGrpSpPr>
            <a:grpSpLocks/>
          </p:cNvGrpSpPr>
          <p:nvPr/>
        </p:nvGrpSpPr>
        <p:grpSpPr bwMode="auto">
          <a:xfrm>
            <a:off x="4167188" y="4705350"/>
            <a:ext cx="1676400" cy="733425"/>
            <a:chOff x="2947988" y="5133975"/>
            <a:chExt cx="1676400" cy="733425"/>
          </a:xfrm>
        </p:grpSpPr>
        <p:pic>
          <p:nvPicPr>
            <p:cNvPr id="11279" name="Picture 25" descr="http://www.pld.ttu.ee/applets/pics/applets_logo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988" y="5226050"/>
              <a:ext cx="1676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80" name="Group 39"/>
            <p:cNvGrpSpPr>
              <a:grpSpLocks/>
            </p:cNvGrpSpPr>
            <p:nvPr/>
          </p:nvGrpSpPr>
          <p:grpSpPr bwMode="auto">
            <a:xfrm>
              <a:off x="3419475" y="5133975"/>
              <a:ext cx="733425" cy="733425"/>
              <a:chOff x="7543800" y="4648200"/>
              <a:chExt cx="733425" cy="733425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543800" y="4648200"/>
                <a:ext cx="733425" cy="733425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cs typeface="Arial" charset="0"/>
                </a:endParaRPr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5"/>
              </p:cNvCxnSpPr>
              <p:nvPr/>
            </p:nvCxnSpPr>
            <p:spPr>
              <a:xfrm>
                <a:off x="7651750" y="4756150"/>
                <a:ext cx="517525" cy="517525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8300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9900"/>
                </a:solidFill>
              </a:rPr>
              <a:t>3</a:t>
            </a:r>
            <a:r>
              <a:rPr lang="en-US" dirty="0" smtClean="0"/>
              <a:t> steps to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1344613"/>
            <a:ext cx="8229600" cy="2814082"/>
          </a:xfrm>
        </p:spPr>
        <p:txBody>
          <a:bodyPr/>
          <a:lstStyle/>
          <a:p>
            <a:r>
              <a:rPr lang="en-US" dirty="0">
                <a:solidFill>
                  <a:srgbClr val="FF6600"/>
                </a:solidFill>
                <a:latin typeface="Arial Narrow" pitchFamily="1" charset="0"/>
                <a:ea typeface="ＭＳ Ｐゴシック" pitchFamily="1" charset="-128"/>
              </a:rPr>
              <a:t>Step 1</a:t>
            </a:r>
            <a:r>
              <a:rPr lang="en-US" dirty="0">
                <a:latin typeface="Arial Narrow" pitchFamily="1" charset="0"/>
                <a:ea typeface="ＭＳ Ｐゴシック" pitchFamily="1" charset="-128"/>
              </a:rPr>
              <a:t>. Copy </a:t>
            </a:r>
            <a:r>
              <a:rPr lang="en-US" b="0" i="1" dirty="0" err="1">
                <a:latin typeface="Arial Narrow" pitchFamily="1" charset="0"/>
                <a:ea typeface="ＭＳ Ｐゴシック" pitchFamily="1" charset="-128"/>
              </a:rPr>
              <a:t>webopi.war</a:t>
            </a:r>
            <a:r>
              <a:rPr lang="en-US" dirty="0">
                <a:latin typeface="Arial Narrow" pitchFamily="1" charset="0"/>
                <a:ea typeface="ＭＳ Ｐゴシック" pitchFamily="1" charset="-128"/>
              </a:rPr>
              <a:t> to </a:t>
            </a:r>
            <a:r>
              <a:rPr lang="en-US" dirty="0" smtClean="0">
                <a:latin typeface="Arial Narrow" pitchFamily="1" charset="0"/>
                <a:ea typeface="ＭＳ Ｐゴシック" pitchFamily="1" charset="-128"/>
              </a:rPr>
              <a:t>Tomcat </a:t>
            </a:r>
            <a:r>
              <a:rPr lang="en-US" dirty="0" err="1" smtClean="0">
                <a:latin typeface="Arial Narrow" pitchFamily="1" charset="0"/>
                <a:ea typeface="ＭＳ Ｐゴシック" pitchFamily="1" charset="-128"/>
              </a:rPr>
              <a:t>webapps</a:t>
            </a:r>
            <a:r>
              <a:rPr lang="en-US" dirty="0" smtClean="0">
                <a:latin typeface="Arial Narrow" pitchFamily="1" charset="0"/>
                <a:ea typeface="ＭＳ Ｐゴシック" pitchFamily="1" charset="-128"/>
              </a:rPr>
              <a:t>/</a:t>
            </a:r>
            <a:endParaRPr lang="en-US" dirty="0">
              <a:latin typeface="Arial Narrow" pitchFamily="1" charset="0"/>
              <a:ea typeface="ＭＳ Ｐゴシック" pitchFamily="1" charset="-128"/>
            </a:endParaRPr>
          </a:p>
          <a:p>
            <a:r>
              <a:rPr lang="en-US" dirty="0">
                <a:solidFill>
                  <a:srgbClr val="FF6600"/>
                </a:solidFill>
                <a:latin typeface="Arial Narrow" pitchFamily="1" charset="0"/>
                <a:ea typeface="ＭＳ Ｐゴシック" pitchFamily="1" charset="-128"/>
              </a:rPr>
              <a:t>Step 2</a:t>
            </a:r>
            <a:r>
              <a:rPr lang="en-US" dirty="0">
                <a:latin typeface="Arial Narrow" pitchFamily="1" charset="0"/>
                <a:ea typeface="ＭＳ Ｐゴシック" pitchFamily="1" charset="-128"/>
              </a:rPr>
              <a:t>. Configure </a:t>
            </a:r>
            <a:r>
              <a:rPr lang="en-US" b="0" i="1" dirty="0" smtClean="0">
                <a:latin typeface="Arial Narrow" pitchFamily="1" charset="0"/>
                <a:ea typeface="ＭＳ Ｐゴシック" pitchFamily="1" charset="-128"/>
              </a:rPr>
              <a:t>css_rap.ini</a:t>
            </a:r>
          </a:p>
          <a:p>
            <a:endParaRPr lang="en-US" dirty="0">
              <a:latin typeface="Arial Narrow" pitchFamily="1" charset="0"/>
              <a:ea typeface="ＭＳ Ｐゴシック" pitchFamily="1" charset="-128"/>
            </a:endParaRPr>
          </a:p>
          <a:p>
            <a:endParaRPr lang="en-US" dirty="0">
              <a:latin typeface="Arial Narrow" pitchFamily="1" charset="0"/>
              <a:ea typeface="ＭＳ Ｐゴシック" pitchFamily="1" charset="-128"/>
            </a:endParaRPr>
          </a:p>
          <a:p>
            <a:r>
              <a:rPr lang="en-US" dirty="0">
                <a:solidFill>
                  <a:srgbClr val="FF6600"/>
                </a:solidFill>
                <a:latin typeface="Arial Narrow" pitchFamily="1" charset="0"/>
                <a:ea typeface="ＭＳ Ｐゴシック" pitchFamily="1" charset="-128"/>
              </a:rPr>
              <a:t>Step 3</a:t>
            </a:r>
            <a:r>
              <a:rPr lang="en-US" dirty="0">
                <a:latin typeface="Arial Narrow" pitchFamily="1" charset="0"/>
                <a:ea typeface="ＭＳ Ｐゴシック" pitchFamily="1" charset="-128"/>
              </a:rPr>
              <a:t>. Copy </a:t>
            </a:r>
            <a:r>
              <a:rPr lang="en-US" dirty="0" err="1">
                <a:latin typeface="Arial Narrow" pitchFamily="1" charset="0"/>
                <a:ea typeface="ＭＳ Ｐゴシック" pitchFamily="1" charset="-128"/>
              </a:rPr>
              <a:t>opi</a:t>
            </a:r>
            <a:r>
              <a:rPr lang="en-US" dirty="0">
                <a:latin typeface="Arial Narrow" pitchFamily="1" charset="0"/>
                <a:ea typeface="ＭＳ Ｐゴシック" pitchFamily="1" charset="-128"/>
              </a:rPr>
              <a:t> files to </a:t>
            </a:r>
            <a:r>
              <a:rPr lang="en-US" b="0" i="1" dirty="0" err="1">
                <a:latin typeface="Arial Narrow" pitchFamily="1" charset="0"/>
                <a:ea typeface="ＭＳ Ｐゴシック" pitchFamily="1" charset="-128"/>
              </a:rPr>
              <a:t>opi_repository</a:t>
            </a:r>
            <a:endParaRPr lang="en-US" dirty="0"/>
          </a:p>
        </p:txBody>
      </p:sp>
      <p:pic>
        <p:nvPicPr>
          <p:cNvPr id="4" name="Picture 3" descr="http://www.firstintech.com/deployment_inf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90" y="4696365"/>
            <a:ext cx="219075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1500" y="2468875"/>
            <a:ext cx="5362575" cy="939800"/>
          </a:xfrm>
          <a:prstGeom prst="rect">
            <a:avLst/>
          </a:pr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4264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eaLnBrk="0" hangingPunct="0"/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org.csstudio.opibuilder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/</a:t>
            </a:r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opi_repository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=C:/path/BOY Examples/ </a:t>
            </a:r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org.csstudio.opibuilder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/</a:t>
            </a:r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startup_opi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=</a:t>
            </a:r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main.opi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org.csstudio.opibuilder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/</a:t>
            </a:r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mobile_startup_opi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=</a:t>
            </a:r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mobile.opi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org.csstudio.opibuilder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/color_file=color.def </a:t>
            </a:r>
            <a:r>
              <a:rPr lang="en-US" sz="1100" dirty="0" err="1">
                <a:solidFill>
                  <a:srgbClr val="000000"/>
                </a:solidFill>
                <a:latin typeface="Courier New" pitchFamily="1" charset="0"/>
              </a:rPr>
              <a:t>org.csstudio.opibuilder</a:t>
            </a:r>
            <a:r>
              <a:rPr lang="en-US" sz="1100" dirty="0">
                <a:solidFill>
                  <a:srgbClr val="000000"/>
                </a:solidFill>
                <a:latin typeface="Courier New" pitchFamily="1" charset="0"/>
              </a:rPr>
              <a:t>/font_file=font.def</a:t>
            </a:r>
            <a:r>
              <a:rPr lang="en-US" sz="1000" dirty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65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00" y="1316725"/>
            <a:ext cx="6880390" cy="3584571"/>
          </a:xfrm>
        </p:spPr>
        <p:txBody>
          <a:bodyPr/>
          <a:lstStyle/>
          <a:p>
            <a:r>
              <a:rPr lang="en-US" sz="3600" dirty="0" smtClean="0"/>
              <a:t>Desktop:</a:t>
            </a:r>
          </a:p>
          <a:p>
            <a:pPr lvl="1"/>
            <a:r>
              <a:rPr lang="en-US" sz="3200" dirty="0" smtClean="0">
                <a:hlinkClick r:id="rId2"/>
              </a:rPr>
              <a:t>http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ics-web.sns.ornl.gov/webopi</a:t>
            </a:r>
            <a:endParaRPr lang="en-US" sz="3200" dirty="0" smtClean="0"/>
          </a:p>
          <a:p>
            <a:pPr marL="346075" lvl="1" indent="0">
              <a:buNone/>
            </a:pPr>
            <a:endParaRPr lang="en-US" sz="3200" dirty="0" smtClean="0"/>
          </a:p>
          <a:p>
            <a:r>
              <a:rPr lang="en-US" sz="3600" dirty="0" smtClean="0"/>
              <a:t>Mobile:</a:t>
            </a:r>
          </a:p>
          <a:p>
            <a:pPr lvl="1"/>
            <a:r>
              <a:rPr lang="en-US" sz="3200" dirty="0">
                <a:hlinkClick r:id="rId3"/>
              </a:rPr>
              <a:t>http://</a:t>
            </a:r>
            <a:r>
              <a:rPr lang="en-US" sz="3200" dirty="0" smtClean="0">
                <a:hlinkClick r:id="rId3"/>
              </a:rPr>
              <a:t>ics-web.sns.ornl.gov/webopi/ms</a:t>
            </a:r>
            <a:endParaRPr lang="en-US" sz="32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86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Examples-ITER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9155" name="Picture 3" descr="C:\Users\5hz\Pictures\BOY Screenshot\ITER_1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963" y="1047750"/>
            <a:ext cx="7758112" cy="4808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817563"/>
            <a:ext cx="8839200" cy="5067300"/>
          </a:xfrm>
        </p:spPr>
        <p:txBody>
          <a:bodyPr/>
          <a:lstStyle/>
          <a:p>
            <a:pPr marL="860425" lvl="1" indent="-514350">
              <a:lnSpc>
                <a:spcPct val="150000"/>
              </a:lnSpc>
              <a:buSzPct val="15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ea typeface="ＭＳ Ｐゴシック" pitchFamily="34" charset="-128"/>
              </a:rPr>
              <a:t>BOY is a set of plugins built on Eclipse</a:t>
            </a:r>
          </a:p>
          <a:p>
            <a:pPr marL="860425" lvl="1" indent="-514350">
              <a:lnSpc>
                <a:spcPct val="150000"/>
              </a:lnSpc>
              <a:buSzPct val="15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ea typeface="ＭＳ Ｐゴシック" pitchFamily="34" charset="-128"/>
              </a:rPr>
              <a:t>CSS integration</a:t>
            </a:r>
          </a:p>
          <a:p>
            <a:pPr marL="860425" lvl="1" indent="-514350">
              <a:lnSpc>
                <a:spcPct val="150000"/>
              </a:lnSpc>
              <a:buSzPct val="15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ea typeface="ＭＳ Ｐゴシック" pitchFamily="34" charset="-128"/>
              </a:rPr>
              <a:t>Modern Graphical Editor</a:t>
            </a:r>
          </a:p>
          <a:p>
            <a:pPr marL="860425" lvl="1" indent="-514350">
              <a:lnSpc>
                <a:spcPct val="150000"/>
              </a:lnSpc>
              <a:buSzPct val="15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ea typeface="ＭＳ Ｐゴシック" pitchFamily="34" charset="-128"/>
              </a:rPr>
              <a:t>Simple things are simple</a:t>
            </a:r>
          </a:p>
          <a:p>
            <a:pPr marL="860425" lvl="1" indent="-514350">
              <a:lnSpc>
                <a:spcPct val="150000"/>
              </a:lnSpc>
              <a:buSzPct val="15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ea typeface="ＭＳ Ｐゴシック" pitchFamily="34" charset="-128"/>
              </a:rPr>
              <a:t>Dynamic via rules or scripts (JavaScript or Python script)</a:t>
            </a:r>
          </a:p>
          <a:p>
            <a:pPr marL="860425" lvl="1" indent="-514350">
              <a:lnSpc>
                <a:spcPct val="150000"/>
              </a:lnSpc>
              <a:buSzPct val="15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ea typeface="ＭＳ Ｐゴシック" pitchFamily="34" charset="-128"/>
              </a:rPr>
              <a:t>Modern web browser style Runtime (Tab, CTRL, SHIFT click)</a:t>
            </a:r>
          </a:p>
          <a:p>
            <a:pPr marL="860425" lvl="1" indent="-514350">
              <a:lnSpc>
                <a:spcPct val="150000"/>
              </a:lnSpc>
              <a:buSzPct val="15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ea typeface="ＭＳ Ｐゴシック" pitchFamily="34" charset="-128"/>
              </a:rPr>
              <a:t>Comprehensive types of widgets and extensible</a:t>
            </a:r>
          </a:p>
          <a:p>
            <a:pPr marL="860425" lvl="1" indent="-514350">
              <a:lnSpc>
                <a:spcPct val="150000"/>
              </a:lnSpc>
              <a:buSzPct val="150000"/>
              <a:buFont typeface="Arial" charset="0"/>
              <a:buBlip>
                <a:blip r:embed="rId2"/>
              </a:buBlip>
            </a:pPr>
            <a:r>
              <a:rPr lang="en-US" sz="2000" dirty="0" err="1" smtClean="0">
                <a:ea typeface="ＭＳ Ｐゴシック" pitchFamily="34" charset="-128"/>
              </a:rPr>
              <a:t>Sitewide</a:t>
            </a:r>
            <a:r>
              <a:rPr lang="en-US" sz="2000" dirty="0" smtClean="0">
                <a:ea typeface="ＭＳ Ｐゴシック" pitchFamily="34" charset="-128"/>
              </a:rPr>
              <a:t> deployment friendly (macro, color, font, schema, http)</a:t>
            </a:r>
          </a:p>
          <a:p>
            <a:pPr marL="860425" lvl="1" indent="-514350">
              <a:lnSpc>
                <a:spcPct val="150000"/>
              </a:lnSpc>
              <a:buSzPct val="150000"/>
              <a:buFont typeface="Arial" charset="0"/>
              <a:buBlip>
                <a:blip r:embed="rId2"/>
              </a:buBlip>
            </a:pPr>
            <a:r>
              <a:rPr lang="en-US" sz="2000" dirty="0" smtClean="0">
                <a:ea typeface="ＭＳ Ｐゴシック" pitchFamily="34" charset="-128"/>
              </a:rPr>
              <a:t>BOY OPI is instantly visible on web via </a:t>
            </a:r>
            <a:r>
              <a:rPr lang="en-US" sz="2000" dirty="0" err="1" smtClean="0">
                <a:ea typeface="ＭＳ Ｐゴシック" pitchFamily="34" charset="-128"/>
              </a:rPr>
              <a:t>WebOPI</a:t>
            </a:r>
            <a:endParaRPr lang="en-US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2420938" y="1201738"/>
            <a:ext cx="4032250" cy="673100"/>
          </a:xfrm>
        </p:spPr>
        <p:txBody>
          <a:bodyPr/>
          <a:lstStyle/>
          <a:p>
            <a:r>
              <a:rPr lang="en-US" sz="4400" smtClean="0">
                <a:solidFill>
                  <a:srgbClr val="0070C0"/>
                </a:solidFill>
                <a:ea typeface="ＭＳ Ｐゴシック" pitchFamily="34" charset="-128"/>
              </a:rPr>
              <a:t>Thank you!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347663" y="2392363"/>
            <a:ext cx="8229600" cy="333322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BOY Home Page</a:t>
            </a:r>
          </a:p>
          <a:p>
            <a:pPr lvl="1"/>
            <a:r>
              <a:rPr lang="en-US" dirty="0" smtClean="0">
                <a:ea typeface="ＭＳ Ｐゴシック" pitchFamily="34" charset="-128"/>
                <a:hlinkClick r:id="rId3"/>
              </a:rPr>
              <a:t>http://sourceforge.net/apps/trac/cs-studio/wiki/BOY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Or Google “</a:t>
            </a:r>
            <a:r>
              <a:rPr lang="en-US" dirty="0" smtClean="0">
                <a:solidFill>
                  <a:srgbClr val="FF9900"/>
                </a:solidFill>
                <a:ea typeface="ＭＳ Ｐゴシック" pitchFamily="34" charset="-128"/>
              </a:rPr>
              <a:t>CSS BOY</a:t>
            </a:r>
            <a:r>
              <a:rPr lang="en-US" dirty="0" smtClean="0">
                <a:ea typeface="ＭＳ Ｐゴシック" pitchFamily="34" charset="-128"/>
              </a:rPr>
              <a:t>”</a:t>
            </a:r>
          </a:p>
          <a:p>
            <a:r>
              <a:rPr lang="en-US" dirty="0" smtClean="0">
                <a:ea typeface="ＭＳ Ｐゴシック" pitchFamily="34" charset="-128"/>
              </a:rPr>
              <a:t>What’s new</a:t>
            </a:r>
          </a:p>
          <a:p>
            <a:pPr lvl="1"/>
            <a:r>
              <a:rPr lang="en-US" sz="1600" b="0" dirty="0">
                <a:ea typeface="ＭＳ Ｐゴシック" pitchFamily="34" charset="-128"/>
                <a:hlinkClick r:id="rId4"/>
              </a:rPr>
              <a:t>http://htmlpreview.github.com/?https://</a:t>
            </a:r>
            <a:r>
              <a:rPr lang="en-US" sz="1600" b="0" dirty="0" smtClean="0">
                <a:ea typeface="ＭＳ Ｐゴシック" pitchFamily="34" charset="-128"/>
                <a:hlinkClick r:id="rId4"/>
              </a:rPr>
              <a:t>github.com/ControlSystemStudio/cs-studio/blob/master/applications/plugins/org.csstudio.opibuilder/html/ChangeLog.html</a:t>
            </a:r>
            <a:endParaRPr lang="en-US" sz="1600" b="0" dirty="0" smtClean="0">
              <a:ea typeface="ＭＳ Ｐゴシック" pitchFamily="34" charset="-128"/>
            </a:endParaRPr>
          </a:p>
          <a:p>
            <a:pPr lvl="1"/>
            <a:endParaRPr lang="en-US" dirty="0" smtClean="0">
              <a:ea typeface="ＭＳ Ｐゴシック" pitchFamily="34" charset="-128"/>
            </a:endParaRP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BOY OPI Examples-ITER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50179" name="Picture 3" descr="C:\Users\5hz\Pictures\BOY Screenshot\ITER_3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950" y="1123950"/>
            <a:ext cx="7912100" cy="4897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BOY OPI Examples-ITER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51203" name="Picture 3" descr="C:\Users\5hz\Pictures\BOY Screenshot\ITER_5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75" y="817563"/>
            <a:ext cx="591343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02" name="Picture 2" descr="C:\Users\5hz\Pictures\BOY Screenshot\ITER_4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9288" y="2852738"/>
            <a:ext cx="5530850" cy="3424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Let’s Start!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93675" y="855663"/>
            <a:ext cx="4455135" cy="2899255"/>
          </a:xfrm>
        </p:spPr>
        <p:txBody>
          <a:bodyPr/>
          <a:lstStyle/>
          <a:p>
            <a:r>
              <a:rPr lang="en-US" sz="2000" dirty="0" smtClean="0">
                <a:ea typeface="ＭＳ Ｐゴシック" pitchFamily="34" charset="-128"/>
              </a:rPr>
              <a:t>Open OPI Editor Perspective:</a:t>
            </a:r>
          </a:p>
          <a:p>
            <a:pPr lvl="1"/>
            <a:r>
              <a:rPr lang="en-US" sz="1600" dirty="0" smtClean="0">
                <a:ea typeface="ＭＳ Ｐゴシック" pitchFamily="34" charset="-128"/>
              </a:rPr>
              <a:t>Menu </a:t>
            </a:r>
            <a:r>
              <a:rPr lang="en-US" sz="1600" i="1" dirty="0" smtClean="0">
                <a:ea typeface="ＭＳ Ｐゴシック" pitchFamily="34" charset="-128"/>
              </a:rPr>
              <a:t>CSS</a:t>
            </a:r>
            <a:r>
              <a:rPr lang="en-US" sz="1600" dirty="0" smtClean="0">
                <a:ea typeface="ＭＳ Ｐゴシック" pitchFamily="34" charset="-128"/>
              </a:rPr>
              <a:t>, </a:t>
            </a:r>
            <a:r>
              <a:rPr lang="en-US" sz="1600" i="1" dirty="0" smtClean="0">
                <a:ea typeface="ＭＳ Ｐゴシック" pitchFamily="34" charset="-128"/>
              </a:rPr>
              <a:t>Display</a:t>
            </a:r>
            <a:r>
              <a:rPr lang="en-US" sz="1600" dirty="0" smtClean="0">
                <a:ea typeface="ＭＳ Ｐゴシック" pitchFamily="34" charset="-128"/>
              </a:rPr>
              <a:t>, </a:t>
            </a:r>
            <a:r>
              <a:rPr lang="en-US" sz="1600" i="1" dirty="0" smtClean="0">
                <a:ea typeface="ＭＳ Ｐゴシック" pitchFamily="34" charset="-128"/>
              </a:rPr>
              <a:t>OPI Editor Perspective</a:t>
            </a:r>
          </a:p>
          <a:p>
            <a:endParaRPr lang="en-US" sz="2000" i="1" dirty="0" smtClean="0">
              <a:ea typeface="ＭＳ Ｐゴシック" pitchFamily="34" charset="-128"/>
            </a:endParaRPr>
          </a:p>
          <a:p>
            <a:endParaRPr lang="en-US" sz="2000" dirty="0" smtClean="0">
              <a:ea typeface="ＭＳ Ｐゴシック" pitchFamily="34" charset="-128"/>
            </a:endParaRPr>
          </a:p>
          <a:p>
            <a:endParaRPr lang="en-US" sz="2000" dirty="0" smtClean="0">
              <a:ea typeface="ＭＳ Ｐゴシック" pitchFamily="34" charset="-128"/>
            </a:endParaRPr>
          </a:p>
          <a:p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35" y="1623965"/>
            <a:ext cx="4586287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22" y="3313785"/>
            <a:ext cx="4376900" cy="32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"/>
</p:tagLst>
</file>

<file path=ppt/theme/theme1.xml><?xml version="1.0" encoding="utf-8"?>
<a:theme xmlns:a="http://schemas.openxmlformats.org/drawingml/2006/main" name="Default Theme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25099</TotalTime>
  <Words>2098</Words>
  <Application>Microsoft Office PowerPoint</Application>
  <PresentationFormat>On-screen Show (4:3)</PresentationFormat>
  <Paragraphs>428</Paragraphs>
  <Slides>61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Default Theme</vt:lpstr>
      <vt:lpstr>Best OPI, Yet (BOY) </vt:lpstr>
      <vt:lpstr>What is BOY?</vt:lpstr>
      <vt:lpstr>Relationship between CSS and BOY</vt:lpstr>
      <vt:lpstr>Examples-Virtual Linac</vt:lpstr>
      <vt:lpstr>Examples-SNS</vt:lpstr>
      <vt:lpstr>Examples-ITER</vt:lpstr>
      <vt:lpstr>BOY OPI Examples-ITER</vt:lpstr>
      <vt:lpstr>BOY OPI Examples-ITER</vt:lpstr>
      <vt:lpstr>Let’s Start!</vt:lpstr>
      <vt:lpstr>Exercise: Edit First OPI</vt:lpstr>
      <vt:lpstr>Exercise: Run First OPI</vt:lpstr>
      <vt:lpstr>Exercise: Extend First OPI to Use EPICS PV</vt:lpstr>
      <vt:lpstr>OPI Editor Perspective</vt:lpstr>
      <vt:lpstr>Demo: Customize OPI Editor Perspective</vt:lpstr>
      <vt:lpstr>OPI Editor</vt:lpstr>
      <vt:lpstr>Properties View</vt:lpstr>
      <vt:lpstr>Outline</vt:lpstr>
      <vt:lpstr>Exercise: OPI Editing Skills</vt:lpstr>
      <vt:lpstr>Demo : OPI Editing Skills</vt:lpstr>
      <vt:lpstr>Demo : OPI Editing Skills</vt:lpstr>
      <vt:lpstr>Demo : OPI Editing Skills</vt:lpstr>
      <vt:lpstr>Demo: OPI Editing Skills</vt:lpstr>
      <vt:lpstr>Exercise: Context Help</vt:lpstr>
      <vt:lpstr>Exercise: send PV name to other CSS tools</vt:lpstr>
      <vt:lpstr>Actions</vt:lpstr>
      <vt:lpstr>Exercise: Open OPI Action</vt:lpstr>
      <vt:lpstr>Exercise: OPI navigation</vt:lpstr>
      <vt:lpstr>Macro</vt:lpstr>
      <vt:lpstr>Where to define Macros</vt:lpstr>
      <vt:lpstr>Exercise: Macro</vt:lpstr>
      <vt:lpstr>Color &amp; Font Name  - make consistent look to your OPIs</vt:lpstr>
      <vt:lpstr>Exercise: Use Color &amp; Font Name</vt:lpstr>
      <vt:lpstr>BOY Advanced</vt:lpstr>
      <vt:lpstr>Rules - Easily make widget properties dynamic</vt:lpstr>
      <vt:lpstr>Exercise: Rules</vt:lpstr>
      <vt:lpstr>Scripts - Intelligentize your OPI</vt:lpstr>
      <vt:lpstr>ScriptUtil</vt:lpstr>
      <vt:lpstr>Demo: Scripts</vt:lpstr>
      <vt:lpstr>PyDev for python script editing</vt:lpstr>
      <vt:lpstr>How powerful a script can be?</vt:lpstr>
      <vt:lpstr>Exercise: Script</vt:lpstr>
      <vt:lpstr>Widgets</vt:lpstr>
      <vt:lpstr>Exercise: Enum widgets</vt:lpstr>
      <vt:lpstr>Demo: Linking Container and Macro</vt:lpstr>
      <vt:lpstr>Demo: Linking Container and Macro (cont’d)</vt:lpstr>
      <vt:lpstr>Exercise: XY Graph Widget</vt:lpstr>
      <vt:lpstr>Exercise: XY Graph Widget Cont.</vt:lpstr>
      <vt:lpstr>Exercise: XY Graph Widget</vt:lpstr>
      <vt:lpstr>Widget – Intensity Graph</vt:lpstr>
      <vt:lpstr>Exercise: Intensity Graph Widget</vt:lpstr>
      <vt:lpstr>Golden rules</vt:lpstr>
      <vt:lpstr>Tip</vt:lpstr>
      <vt:lpstr>Learn by yourself</vt:lpstr>
      <vt:lpstr>Examples Showtime</vt:lpstr>
      <vt:lpstr>WebOPI</vt:lpstr>
      <vt:lpstr>SNS control room screens in Web Browser</vt:lpstr>
      <vt:lpstr>Compatible With…</vt:lpstr>
      <vt:lpstr>3 steps to setup</vt:lpstr>
      <vt:lpstr>Try it yourself</vt:lpstr>
      <vt:lpstr>Summary</vt:lpstr>
      <vt:lpstr>Thank you!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Donna Jo Roy</dc:creator>
  <cp:lastModifiedBy>Chen, Xihui</cp:lastModifiedBy>
  <cp:revision>660</cp:revision>
  <dcterms:created xsi:type="dcterms:W3CDTF">2010-10-07T20:19:13Z</dcterms:created>
  <dcterms:modified xsi:type="dcterms:W3CDTF">2013-03-21T19:41:35Z</dcterms:modified>
</cp:coreProperties>
</file>